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mp" ContentType="image/p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tags/tag4.xml" ContentType="application/vnd.openxmlformats-officedocument.presentationml.tags+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tags/tag5.xml" ContentType="application/vnd.openxmlformats-officedocument.presentationml.tags+xml"/>
  <Override PartName="/ppt/notesSlides/notesSlide22.xml" ContentType="application/vnd.openxmlformats-officedocument.presentationml.notesSlide+xml"/>
  <Override PartName="/ppt/tags/tag6.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27.xml" ContentType="application/vnd.openxmlformats-officedocument.presentationml.notesSlide+xml"/>
  <Override PartName="/ppt/tags/tag9.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0.xml" ContentType="application/vnd.openxmlformats-officedocument.presentationml.tags+xml"/>
  <Override PartName="/ppt/notesSlides/notesSlide3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11.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4.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3" r:id="rId1"/>
  </p:sldMasterIdLst>
  <p:notesMasterIdLst>
    <p:notesMasterId r:id="rId84"/>
  </p:notesMasterIdLst>
  <p:sldIdLst>
    <p:sldId id="1047" r:id="rId2"/>
    <p:sldId id="1318" r:id="rId3"/>
    <p:sldId id="1049" r:id="rId4"/>
    <p:sldId id="1054" r:id="rId5"/>
    <p:sldId id="1348" r:id="rId6"/>
    <p:sldId id="256" r:id="rId7"/>
    <p:sldId id="463" r:id="rId8"/>
    <p:sldId id="483" r:id="rId9"/>
    <p:sldId id="1046" r:id="rId10"/>
    <p:sldId id="1051" r:id="rId11"/>
    <p:sldId id="473" r:id="rId12"/>
    <p:sldId id="474" r:id="rId13"/>
    <p:sldId id="500" r:id="rId14"/>
    <p:sldId id="475" r:id="rId15"/>
    <p:sldId id="1319" r:id="rId16"/>
    <p:sldId id="1052" r:id="rId17"/>
    <p:sldId id="1053" r:id="rId18"/>
    <p:sldId id="1312" r:id="rId19"/>
    <p:sldId id="468" r:id="rId20"/>
    <p:sldId id="1055" r:id="rId21"/>
    <p:sldId id="467" r:id="rId22"/>
    <p:sldId id="464" r:id="rId23"/>
    <p:sldId id="469" r:id="rId24"/>
    <p:sldId id="1313" r:id="rId25"/>
    <p:sldId id="465" r:id="rId26"/>
    <p:sldId id="466" r:id="rId27"/>
    <p:sldId id="1041" r:id="rId28"/>
    <p:sldId id="457" r:id="rId29"/>
    <p:sldId id="458" r:id="rId30"/>
    <p:sldId id="1320" r:id="rId31"/>
    <p:sldId id="499" r:id="rId32"/>
    <p:sldId id="1314" r:id="rId33"/>
    <p:sldId id="470" r:id="rId34"/>
    <p:sldId id="484" r:id="rId35"/>
    <p:sldId id="486" r:id="rId36"/>
    <p:sldId id="504" r:id="rId37"/>
    <p:sldId id="503" r:id="rId38"/>
    <p:sldId id="502" r:id="rId39"/>
    <p:sldId id="506" r:id="rId40"/>
    <p:sldId id="485" r:id="rId41"/>
    <p:sldId id="488" r:id="rId42"/>
    <p:sldId id="1315" r:id="rId43"/>
    <p:sldId id="1323" r:id="rId44"/>
    <p:sldId id="1324" r:id="rId45"/>
    <p:sldId id="1328" r:id="rId46"/>
    <p:sldId id="1329" r:id="rId47"/>
    <p:sldId id="1330" r:id="rId48"/>
    <p:sldId id="1331" r:id="rId49"/>
    <p:sldId id="1332" r:id="rId50"/>
    <p:sldId id="1333" r:id="rId51"/>
    <p:sldId id="1334" r:id="rId52"/>
    <p:sldId id="1335" r:id="rId53"/>
    <p:sldId id="1336" r:id="rId54"/>
    <p:sldId id="1337" r:id="rId55"/>
    <p:sldId id="1338" r:id="rId56"/>
    <p:sldId id="1339" r:id="rId57"/>
    <p:sldId id="1341" r:id="rId58"/>
    <p:sldId id="1342" r:id="rId59"/>
    <p:sldId id="1321" r:id="rId60"/>
    <p:sldId id="489" r:id="rId61"/>
    <p:sldId id="471" r:id="rId62"/>
    <p:sldId id="490" r:id="rId63"/>
    <p:sldId id="459" r:id="rId64"/>
    <p:sldId id="1316" r:id="rId65"/>
    <p:sldId id="478" r:id="rId66"/>
    <p:sldId id="492" r:id="rId67"/>
    <p:sldId id="479" r:id="rId68"/>
    <p:sldId id="480" r:id="rId69"/>
    <p:sldId id="482" r:id="rId70"/>
    <p:sldId id="477" r:id="rId71"/>
    <p:sldId id="505" r:id="rId72"/>
    <p:sldId id="1317" r:id="rId73"/>
    <p:sldId id="1343" r:id="rId74"/>
    <p:sldId id="1344" r:id="rId75"/>
    <p:sldId id="494" r:id="rId76"/>
    <p:sldId id="1346" r:id="rId77"/>
    <p:sldId id="495" r:id="rId78"/>
    <p:sldId id="496" r:id="rId79"/>
    <p:sldId id="507" r:id="rId80"/>
    <p:sldId id="508" r:id="rId81"/>
    <p:sldId id="1044" r:id="rId82"/>
    <p:sldId id="1045" r:id="rId83"/>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11" autoAdjust="0"/>
    <p:restoredTop sz="96534" autoAdjust="0"/>
  </p:normalViewPr>
  <p:slideViewPr>
    <p:cSldViewPr>
      <p:cViewPr varScale="1">
        <p:scale>
          <a:sx n="88" d="100"/>
          <a:sy n="88" d="100"/>
        </p:scale>
        <p:origin x="96" y="744"/>
      </p:cViewPr>
      <p:guideLst>
        <p:guide orient="horz" pos="2160"/>
        <p:guide pos="384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diagrams/_rels/data4.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0.png"/><Relationship Id="rId1" Type="http://schemas.openxmlformats.org/officeDocument/2006/relationships/image" Target="../media/image28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AE1026-D2A0-47C2-8B3D-C6B0156D358B}"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F2DD335F-F4ED-427B-9143-27BE63843845}">
      <dgm:prSet custT="1"/>
      <dgm:spPr/>
      <dgm:t>
        <a:bodyPr/>
        <a:lstStyle/>
        <a:p>
          <a:pPr rtl="0">
            <a:lnSpc>
              <a:spcPct val="100000"/>
            </a:lnSpc>
            <a:spcBef>
              <a:spcPts val="0"/>
            </a:spcBef>
            <a:spcAft>
              <a:spcPts val="0"/>
            </a:spcAft>
          </a:pPr>
          <a:r>
            <a:rPr lang="en-US" altLang="zh-CN" sz="2000" dirty="0"/>
            <a:t>Knowledge</a:t>
          </a:r>
          <a:endParaRPr lang="zh-CN" altLang="en-US" sz="2000" dirty="0"/>
        </a:p>
      </dgm:t>
    </dgm:pt>
    <dgm:pt modelId="{8889FCFF-0902-4D6E-9951-6CD429DB888B}" type="parTrans" cxnId="{4839C0D2-6618-439C-B7B2-186067D6EEB7}">
      <dgm:prSet/>
      <dgm:spPr/>
      <dgm:t>
        <a:bodyPr/>
        <a:lstStyle/>
        <a:p>
          <a:pPr>
            <a:lnSpc>
              <a:spcPct val="100000"/>
            </a:lnSpc>
            <a:spcBef>
              <a:spcPts val="0"/>
            </a:spcBef>
            <a:spcAft>
              <a:spcPts val="0"/>
            </a:spcAft>
          </a:pPr>
          <a:endParaRPr lang="zh-CN" altLang="en-US" sz="2800"/>
        </a:p>
      </dgm:t>
    </dgm:pt>
    <dgm:pt modelId="{447E591A-B8DE-4930-BE32-F339B98FD4F3}" type="sibTrans" cxnId="{4839C0D2-6618-439C-B7B2-186067D6EEB7}">
      <dgm:prSet/>
      <dgm:spPr/>
      <dgm:t>
        <a:bodyPr/>
        <a:lstStyle/>
        <a:p>
          <a:pPr>
            <a:lnSpc>
              <a:spcPct val="100000"/>
            </a:lnSpc>
            <a:spcBef>
              <a:spcPts val="0"/>
            </a:spcBef>
            <a:spcAft>
              <a:spcPts val="0"/>
            </a:spcAft>
          </a:pPr>
          <a:endParaRPr lang="zh-CN" altLang="en-US" sz="2800"/>
        </a:p>
      </dgm:t>
    </dgm:pt>
    <dgm:pt modelId="{F8A913BF-FF20-4BE3-AB5E-0F7AA51F32B6}">
      <dgm:prSet custT="1"/>
      <dgm:spPr/>
      <dgm:t>
        <a:bodyPr/>
        <a:lstStyle/>
        <a:p>
          <a:pPr rtl="0">
            <a:lnSpc>
              <a:spcPct val="100000"/>
            </a:lnSpc>
            <a:spcBef>
              <a:spcPts val="0"/>
            </a:spcBef>
            <a:spcAft>
              <a:spcPts val="0"/>
            </a:spcAft>
          </a:pPr>
          <a:r>
            <a:rPr lang="en-US" altLang="zh-CN" sz="2000" dirty="0"/>
            <a:t>Know how to do</a:t>
          </a:r>
          <a:endParaRPr lang="zh-CN" sz="2000" dirty="0"/>
        </a:p>
      </dgm:t>
    </dgm:pt>
    <dgm:pt modelId="{B94A8C1F-8663-48DC-AFE0-ED9153CDDB04}" type="parTrans" cxnId="{EED8D562-C4D2-45BB-817E-227067307736}">
      <dgm:prSet custT="1"/>
      <dgm:spPr/>
      <dgm:t>
        <a:bodyPr/>
        <a:lstStyle/>
        <a:p>
          <a:pPr>
            <a:lnSpc>
              <a:spcPct val="100000"/>
            </a:lnSpc>
            <a:spcBef>
              <a:spcPts val="0"/>
            </a:spcBef>
            <a:spcAft>
              <a:spcPts val="0"/>
            </a:spcAft>
          </a:pPr>
          <a:endParaRPr lang="zh-CN" altLang="en-US" sz="800"/>
        </a:p>
      </dgm:t>
    </dgm:pt>
    <dgm:pt modelId="{60D3BD74-18BE-4E7C-B4DB-328BDD094F37}" type="sibTrans" cxnId="{EED8D562-C4D2-45BB-817E-227067307736}">
      <dgm:prSet/>
      <dgm:spPr/>
      <dgm:t>
        <a:bodyPr/>
        <a:lstStyle/>
        <a:p>
          <a:pPr>
            <a:lnSpc>
              <a:spcPct val="100000"/>
            </a:lnSpc>
            <a:spcBef>
              <a:spcPts val="0"/>
            </a:spcBef>
            <a:spcAft>
              <a:spcPts val="0"/>
            </a:spcAft>
          </a:pPr>
          <a:endParaRPr lang="zh-CN" altLang="en-US" sz="2800"/>
        </a:p>
      </dgm:t>
    </dgm:pt>
    <dgm:pt modelId="{FA135B7F-2613-4B80-BDFC-5E6ED5D1C14D}">
      <dgm:prSet custT="1"/>
      <dgm:spPr/>
      <dgm:t>
        <a:bodyPr/>
        <a:lstStyle/>
        <a:p>
          <a:pPr rtl="0">
            <a:lnSpc>
              <a:spcPct val="100000"/>
            </a:lnSpc>
            <a:spcBef>
              <a:spcPts val="0"/>
            </a:spcBef>
            <a:spcAft>
              <a:spcPts val="0"/>
            </a:spcAft>
          </a:pPr>
          <a:r>
            <a:rPr lang="en-US" altLang="zh-CN" sz="2000" dirty="0"/>
            <a:t>Not know how to do</a:t>
          </a:r>
        </a:p>
      </dgm:t>
    </dgm:pt>
    <dgm:pt modelId="{9C6E211D-B358-45C5-95D3-C96B3D66FDB2}" type="parTrans" cxnId="{86FEB9FD-0E4A-4361-838D-55E96663BF06}">
      <dgm:prSet custT="1"/>
      <dgm:spPr/>
      <dgm:t>
        <a:bodyPr/>
        <a:lstStyle/>
        <a:p>
          <a:pPr>
            <a:lnSpc>
              <a:spcPct val="100000"/>
            </a:lnSpc>
            <a:spcBef>
              <a:spcPts val="0"/>
            </a:spcBef>
            <a:spcAft>
              <a:spcPts val="0"/>
            </a:spcAft>
          </a:pPr>
          <a:endParaRPr lang="zh-CN" altLang="en-US" sz="800"/>
        </a:p>
      </dgm:t>
    </dgm:pt>
    <dgm:pt modelId="{14C1B338-1697-457F-B7F9-3F005F6B8871}" type="sibTrans" cxnId="{86FEB9FD-0E4A-4361-838D-55E96663BF06}">
      <dgm:prSet/>
      <dgm:spPr/>
      <dgm:t>
        <a:bodyPr/>
        <a:lstStyle/>
        <a:p>
          <a:pPr>
            <a:lnSpc>
              <a:spcPct val="100000"/>
            </a:lnSpc>
            <a:spcBef>
              <a:spcPts val="0"/>
            </a:spcBef>
            <a:spcAft>
              <a:spcPts val="0"/>
            </a:spcAft>
          </a:pPr>
          <a:endParaRPr lang="zh-CN" altLang="en-US" sz="2800"/>
        </a:p>
      </dgm:t>
    </dgm:pt>
    <dgm:pt modelId="{CB36CA1F-DC00-49FC-9F39-3899387403F7}">
      <dgm:prSet custT="1"/>
      <dgm:spPr/>
      <dgm:t>
        <a:bodyPr/>
        <a:lstStyle/>
        <a:p>
          <a:pPr rtl="0">
            <a:lnSpc>
              <a:spcPct val="100000"/>
            </a:lnSpc>
            <a:spcBef>
              <a:spcPts val="0"/>
            </a:spcBef>
            <a:spcAft>
              <a:spcPts val="0"/>
            </a:spcAft>
          </a:pPr>
          <a:r>
            <a:rPr lang="en-US" altLang="zh-CN" sz="2000" dirty="0"/>
            <a:t>Expert system</a:t>
          </a:r>
          <a:endParaRPr lang="zh-CN" altLang="en-US" sz="2000" dirty="0"/>
        </a:p>
      </dgm:t>
    </dgm:pt>
    <dgm:pt modelId="{777E2D03-330E-43C8-A439-09671C3F191F}" type="parTrans" cxnId="{ECF7D460-D68D-4656-BD12-BCC421A71B10}">
      <dgm:prSet custT="1"/>
      <dgm:spPr/>
      <dgm:t>
        <a:bodyPr/>
        <a:lstStyle/>
        <a:p>
          <a:pPr>
            <a:lnSpc>
              <a:spcPct val="100000"/>
            </a:lnSpc>
            <a:spcBef>
              <a:spcPts val="0"/>
            </a:spcBef>
            <a:spcAft>
              <a:spcPts val="0"/>
            </a:spcAft>
          </a:pPr>
          <a:endParaRPr lang="zh-CN" altLang="en-US" sz="800"/>
        </a:p>
      </dgm:t>
    </dgm:pt>
    <dgm:pt modelId="{55354CDE-24BF-4D27-8286-AC0B44E5E01F}" type="sibTrans" cxnId="{ECF7D460-D68D-4656-BD12-BCC421A71B10}">
      <dgm:prSet/>
      <dgm:spPr/>
      <dgm:t>
        <a:bodyPr/>
        <a:lstStyle/>
        <a:p>
          <a:pPr>
            <a:lnSpc>
              <a:spcPct val="100000"/>
            </a:lnSpc>
            <a:spcBef>
              <a:spcPts val="0"/>
            </a:spcBef>
            <a:spcAft>
              <a:spcPts val="0"/>
            </a:spcAft>
          </a:pPr>
          <a:endParaRPr lang="zh-CN" altLang="en-US" sz="2800"/>
        </a:p>
      </dgm:t>
    </dgm:pt>
    <dgm:pt modelId="{2E56F678-C1CE-4892-BC9F-D88898E69FD5}">
      <dgm:prSet custT="1"/>
      <dgm:spPr>
        <a:solidFill>
          <a:srgbClr val="FF0000"/>
        </a:solidFill>
      </dgm:spPr>
      <dgm:t>
        <a:bodyPr/>
        <a:lstStyle/>
        <a:p>
          <a:pPr rtl="0">
            <a:lnSpc>
              <a:spcPct val="100000"/>
            </a:lnSpc>
            <a:spcBef>
              <a:spcPts val="0"/>
            </a:spcBef>
            <a:spcAft>
              <a:spcPts val="0"/>
            </a:spcAft>
          </a:pPr>
          <a:r>
            <a:rPr lang="en-US" altLang="zh-CN" sz="2000" dirty="0"/>
            <a:t>ML</a:t>
          </a:r>
          <a:endParaRPr lang="zh-CN" altLang="en-US" sz="2000" dirty="0"/>
        </a:p>
      </dgm:t>
    </dgm:pt>
    <dgm:pt modelId="{D66DAC0E-D6F2-470E-A02F-6C7E94390031}" type="parTrans" cxnId="{BBE05118-6A51-4EE2-ADC1-45AABD8CC483}">
      <dgm:prSet custT="1"/>
      <dgm:spPr/>
      <dgm:t>
        <a:bodyPr/>
        <a:lstStyle/>
        <a:p>
          <a:pPr>
            <a:lnSpc>
              <a:spcPct val="100000"/>
            </a:lnSpc>
            <a:spcBef>
              <a:spcPts val="0"/>
            </a:spcBef>
            <a:spcAft>
              <a:spcPts val="0"/>
            </a:spcAft>
          </a:pPr>
          <a:endParaRPr lang="zh-CN" altLang="en-US" sz="800"/>
        </a:p>
      </dgm:t>
    </dgm:pt>
    <dgm:pt modelId="{F74E17AE-50A3-4D9E-B990-4B9831EAECD6}" type="sibTrans" cxnId="{BBE05118-6A51-4EE2-ADC1-45AABD8CC483}">
      <dgm:prSet/>
      <dgm:spPr/>
      <dgm:t>
        <a:bodyPr/>
        <a:lstStyle/>
        <a:p>
          <a:pPr>
            <a:lnSpc>
              <a:spcPct val="100000"/>
            </a:lnSpc>
            <a:spcBef>
              <a:spcPts val="0"/>
            </a:spcBef>
            <a:spcAft>
              <a:spcPts val="0"/>
            </a:spcAft>
          </a:pPr>
          <a:endParaRPr lang="zh-CN" altLang="en-US" sz="2800"/>
        </a:p>
      </dgm:t>
    </dgm:pt>
    <dgm:pt modelId="{70EB503F-3A9B-46F0-8303-EF97445EEC83}">
      <dgm:prSet custT="1"/>
      <dgm:spPr/>
      <dgm:t>
        <a:bodyPr/>
        <a:lstStyle/>
        <a:p>
          <a:pPr rtl="0">
            <a:lnSpc>
              <a:spcPct val="100000"/>
            </a:lnSpc>
            <a:spcBef>
              <a:spcPts val="0"/>
            </a:spcBef>
            <a:spcAft>
              <a:spcPts val="0"/>
            </a:spcAft>
          </a:pPr>
          <a:r>
            <a:rPr lang="en-US" altLang="zh-CN" sz="2000" dirty="0"/>
            <a:t>…</a:t>
          </a:r>
          <a:endParaRPr lang="zh-CN" sz="2000" dirty="0"/>
        </a:p>
      </dgm:t>
    </dgm:pt>
    <dgm:pt modelId="{FF3DB6AF-A4DE-4E13-AE14-D96D5C0A1A8B}" type="parTrans" cxnId="{76E6D0E2-CAA0-47F4-8F29-FEC4AD627595}">
      <dgm:prSet custT="1"/>
      <dgm:spPr/>
      <dgm:t>
        <a:bodyPr/>
        <a:lstStyle/>
        <a:p>
          <a:pPr>
            <a:lnSpc>
              <a:spcPct val="100000"/>
            </a:lnSpc>
            <a:spcBef>
              <a:spcPts val="0"/>
            </a:spcBef>
            <a:spcAft>
              <a:spcPts val="0"/>
            </a:spcAft>
          </a:pPr>
          <a:endParaRPr lang="zh-CN" altLang="en-US" sz="800"/>
        </a:p>
      </dgm:t>
    </dgm:pt>
    <dgm:pt modelId="{C09D8828-D1EC-4445-AC28-913742F85FBF}" type="sibTrans" cxnId="{76E6D0E2-CAA0-47F4-8F29-FEC4AD627595}">
      <dgm:prSet/>
      <dgm:spPr/>
      <dgm:t>
        <a:bodyPr/>
        <a:lstStyle/>
        <a:p>
          <a:pPr>
            <a:lnSpc>
              <a:spcPct val="100000"/>
            </a:lnSpc>
            <a:spcBef>
              <a:spcPts val="0"/>
            </a:spcBef>
            <a:spcAft>
              <a:spcPts val="0"/>
            </a:spcAft>
          </a:pPr>
          <a:endParaRPr lang="zh-CN" altLang="en-US" sz="2800"/>
        </a:p>
      </dgm:t>
    </dgm:pt>
    <dgm:pt modelId="{9F41907F-BB90-49A4-8E97-05E5E602AA08}">
      <dgm:prSet custT="1"/>
      <dgm:spPr/>
      <dgm:t>
        <a:bodyPr/>
        <a:lstStyle/>
        <a:p>
          <a:pPr rtl="0">
            <a:lnSpc>
              <a:spcPct val="100000"/>
            </a:lnSpc>
            <a:spcBef>
              <a:spcPts val="0"/>
            </a:spcBef>
            <a:spcAft>
              <a:spcPts val="0"/>
            </a:spcAft>
          </a:pPr>
          <a:r>
            <a:rPr lang="en-US" altLang="zh-CN" sz="2000" dirty="0"/>
            <a:t>CV</a:t>
          </a:r>
          <a:endParaRPr lang="zh-CN" altLang="en-US" sz="2000" dirty="0"/>
        </a:p>
      </dgm:t>
    </dgm:pt>
    <dgm:pt modelId="{0A9FB55B-D1A7-4307-8A08-CC8062B73331}" type="parTrans" cxnId="{3DD80F62-62FF-4793-8A1C-C01B9DBCAAD9}">
      <dgm:prSet custT="1"/>
      <dgm:spPr/>
      <dgm:t>
        <a:bodyPr/>
        <a:lstStyle/>
        <a:p>
          <a:pPr>
            <a:lnSpc>
              <a:spcPct val="100000"/>
            </a:lnSpc>
            <a:spcBef>
              <a:spcPts val="0"/>
            </a:spcBef>
            <a:spcAft>
              <a:spcPts val="0"/>
            </a:spcAft>
          </a:pPr>
          <a:endParaRPr lang="zh-CN" altLang="en-US" sz="800"/>
        </a:p>
      </dgm:t>
    </dgm:pt>
    <dgm:pt modelId="{CA45A301-B28A-4F99-A0E1-05C0281E7D20}" type="sibTrans" cxnId="{3DD80F62-62FF-4793-8A1C-C01B9DBCAAD9}">
      <dgm:prSet/>
      <dgm:spPr/>
      <dgm:t>
        <a:bodyPr/>
        <a:lstStyle/>
        <a:p>
          <a:pPr>
            <a:lnSpc>
              <a:spcPct val="100000"/>
            </a:lnSpc>
            <a:spcBef>
              <a:spcPts val="0"/>
            </a:spcBef>
            <a:spcAft>
              <a:spcPts val="0"/>
            </a:spcAft>
          </a:pPr>
          <a:endParaRPr lang="zh-CN" altLang="en-US" sz="2800"/>
        </a:p>
      </dgm:t>
    </dgm:pt>
    <dgm:pt modelId="{05CD4DBB-775F-4F64-B7B3-2A8FB6878FB6}">
      <dgm:prSet custT="1"/>
      <dgm:spPr/>
      <dgm:t>
        <a:bodyPr/>
        <a:lstStyle/>
        <a:p>
          <a:pPr rtl="0">
            <a:lnSpc>
              <a:spcPct val="100000"/>
            </a:lnSpc>
            <a:spcBef>
              <a:spcPts val="0"/>
            </a:spcBef>
            <a:spcAft>
              <a:spcPts val="0"/>
            </a:spcAft>
          </a:pPr>
          <a:r>
            <a:rPr lang="en-US" altLang="zh-CN" sz="2000" dirty="0"/>
            <a:t>NLP</a:t>
          </a:r>
          <a:endParaRPr lang="zh-CN" altLang="en-US" sz="2000" dirty="0"/>
        </a:p>
      </dgm:t>
    </dgm:pt>
    <dgm:pt modelId="{7E301767-8ADB-4167-BA15-EC4ED536CDF3}" type="parTrans" cxnId="{92A0EDDC-2ADD-4592-9705-18201C0D7A77}">
      <dgm:prSet custT="1"/>
      <dgm:spPr/>
      <dgm:t>
        <a:bodyPr/>
        <a:lstStyle/>
        <a:p>
          <a:pPr>
            <a:lnSpc>
              <a:spcPct val="100000"/>
            </a:lnSpc>
            <a:spcBef>
              <a:spcPts val="0"/>
            </a:spcBef>
            <a:spcAft>
              <a:spcPts val="0"/>
            </a:spcAft>
          </a:pPr>
          <a:endParaRPr lang="zh-CN" altLang="en-US" sz="800"/>
        </a:p>
      </dgm:t>
    </dgm:pt>
    <dgm:pt modelId="{BA73F853-FE33-4BBC-8D45-84658BD94781}" type="sibTrans" cxnId="{92A0EDDC-2ADD-4592-9705-18201C0D7A77}">
      <dgm:prSet/>
      <dgm:spPr/>
      <dgm:t>
        <a:bodyPr/>
        <a:lstStyle/>
        <a:p>
          <a:pPr>
            <a:lnSpc>
              <a:spcPct val="100000"/>
            </a:lnSpc>
            <a:spcBef>
              <a:spcPts val="0"/>
            </a:spcBef>
            <a:spcAft>
              <a:spcPts val="0"/>
            </a:spcAft>
          </a:pPr>
          <a:endParaRPr lang="zh-CN" altLang="en-US" sz="2800"/>
        </a:p>
      </dgm:t>
    </dgm:pt>
    <dgm:pt modelId="{AB428304-461C-4EF2-8AB5-72E61F1D457B}">
      <dgm:prSet custT="1"/>
      <dgm:spPr/>
      <dgm:t>
        <a:bodyPr/>
        <a:lstStyle/>
        <a:p>
          <a:pPr rtl="0">
            <a:lnSpc>
              <a:spcPct val="100000"/>
            </a:lnSpc>
            <a:spcBef>
              <a:spcPts val="0"/>
            </a:spcBef>
            <a:spcAft>
              <a:spcPts val="0"/>
            </a:spcAft>
          </a:pPr>
          <a:r>
            <a:rPr lang="en-US" altLang="zh-CN" sz="2000" dirty="0"/>
            <a:t>Speech</a:t>
          </a:r>
          <a:endParaRPr lang="zh-CN" altLang="en-US" sz="2000" dirty="0"/>
        </a:p>
      </dgm:t>
    </dgm:pt>
    <dgm:pt modelId="{151543BC-AEBE-4068-BE93-39163CC15B0C}" type="parTrans" cxnId="{C0C9B3D1-A740-4616-A98F-5A4A0EC01948}">
      <dgm:prSet custT="1"/>
      <dgm:spPr/>
      <dgm:t>
        <a:bodyPr/>
        <a:lstStyle/>
        <a:p>
          <a:pPr>
            <a:lnSpc>
              <a:spcPct val="100000"/>
            </a:lnSpc>
            <a:spcBef>
              <a:spcPts val="0"/>
            </a:spcBef>
            <a:spcAft>
              <a:spcPts val="0"/>
            </a:spcAft>
          </a:pPr>
          <a:endParaRPr lang="zh-CN" altLang="en-US" sz="800"/>
        </a:p>
      </dgm:t>
    </dgm:pt>
    <dgm:pt modelId="{3A0F74E7-D9A7-4A57-8BC0-85238CF5478F}" type="sibTrans" cxnId="{C0C9B3D1-A740-4616-A98F-5A4A0EC01948}">
      <dgm:prSet/>
      <dgm:spPr/>
      <dgm:t>
        <a:bodyPr/>
        <a:lstStyle/>
        <a:p>
          <a:pPr>
            <a:lnSpc>
              <a:spcPct val="100000"/>
            </a:lnSpc>
            <a:spcBef>
              <a:spcPts val="0"/>
            </a:spcBef>
            <a:spcAft>
              <a:spcPts val="0"/>
            </a:spcAft>
          </a:pPr>
          <a:endParaRPr lang="zh-CN" altLang="en-US" sz="2800"/>
        </a:p>
      </dgm:t>
    </dgm:pt>
    <dgm:pt modelId="{0417665F-05DB-447F-B5CF-5767FCC0E66D}">
      <dgm:prSet custT="1"/>
      <dgm:spPr/>
      <dgm:t>
        <a:bodyPr/>
        <a:lstStyle/>
        <a:p>
          <a:pPr rtl="0">
            <a:lnSpc>
              <a:spcPct val="100000"/>
            </a:lnSpc>
            <a:spcBef>
              <a:spcPts val="0"/>
            </a:spcBef>
            <a:spcAft>
              <a:spcPts val="0"/>
            </a:spcAft>
          </a:pPr>
          <a:r>
            <a:rPr lang="en-US" altLang="zh-CN" sz="2000" dirty="0"/>
            <a:t>Not easy to do</a:t>
          </a:r>
          <a:endParaRPr lang="zh-CN" altLang="en-US" sz="2000" dirty="0"/>
        </a:p>
      </dgm:t>
    </dgm:pt>
    <dgm:pt modelId="{11F84FE5-D2A8-4928-A291-B5915D3D9955}" type="parTrans" cxnId="{89C2492B-4899-4876-8F13-F2FD8936FB46}">
      <dgm:prSet custT="1"/>
      <dgm:spPr/>
      <dgm:t>
        <a:bodyPr/>
        <a:lstStyle/>
        <a:p>
          <a:pPr>
            <a:lnSpc>
              <a:spcPct val="100000"/>
            </a:lnSpc>
            <a:spcBef>
              <a:spcPts val="0"/>
            </a:spcBef>
            <a:spcAft>
              <a:spcPts val="0"/>
            </a:spcAft>
          </a:pPr>
          <a:endParaRPr lang="zh-CN" altLang="en-US" sz="800"/>
        </a:p>
      </dgm:t>
    </dgm:pt>
    <dgm:pt modelId="{BF6BB68F-2C69-49CC-A414-9F5F03650CF8}" type="sibTrans" cxnId="{89C2492B-4899-4876-8F13-F2FD8936FB46}">
      <dgm:prSet/>
      <dgm:spPr/>
      <dgm:t>
        <a:bodyPr/>
        <a:lstStyle/>
        <a:p>
          <a:pPr>
            <a:lnSpc>
              <a:spcPct val="100000"/>
            </a:lnSpc>
            <a:spcBef>
              <a:spcPts val="0"/>
            </a:spcBef>
            <a:spcAft>
              <a:spcPts val="0"/>
            </a:spcAft>
          </a:pPr>
          <a:endParaRPr lang="zh-CN" altLang="en-US" sz="2800"/>
        </a:p>
      </dgm:t>
    </dgm:pt>
    <dgm:pt modelId="{0520DB01-5CDA-4B89-ABBB-14C2DA83042A}">
      <dgm:prSet custT="1"/>
      <dgm:spPr>
        <a:solidFill>
          <a:schemeClr val="accent1"/>
        </a:solidFill>
      </dgm:spPr>
      <dgm:t>
        <a:bodyPr/>
        <a:lstStyle/>
        <a:p>
          <a:pPr rtl="0">
            <a:lnSpc>
              <a:spcPct val="100000"/>
            </a:lnSpc>
            <a:spcBef>
              <a:spcPts val="0"/>
            </a:spcBef>
            <a:spcAft>
              <a:spcPts val="0"/>
            </a:spcAft>
          </a:pPr>
          <a:r>
            <a:rPr lang="en-US" altLang="zh-CN" sz="2000" dirty="0"/>
            <a:t>Easy to do</a:t>
          </a:r>
          <a:endParaRPr lang="zh-CN" altLang="en-US" sz="2000" dirty="0"/>
        </a:p>
      </dgm:t>
    </dgm:pt>
    <dgm:pt modelId="{7AA7E7C8-28F5-4795-AD69-71F96663B848}" type="parTrans" cxnId="{798E3BF1-89A4-4EAC-BF19-C5E5A968BEE3}">
      <dgm:prSet custT="1"/>
      <dgm:spPr/>
      <dgm:t>
        <a:bodyPr/>
        <a:lstStyle/>
        <a:p>
          <a:pPr>
            <a:lnSpc>
              <a:spcPct val="100000"/>
            </a:lnSpc>
            <a:spcBef>
              <a:spcPts val="0"/>
            </a:spcBef>
            <a:spcAft>
              <a:spcPts val="0"/>
            </a:spcAft>
          </a:pPr>
          <a:endParaRPr lang="zh-CN" altLang="en-US" sz="800"/>
        </a:p>
      </dgm:t>
    </dgm:pt>
    <dgm:pt modelId="{9965978E-C79C-411E-9C9B-DD5223ACF6B8}" type="sibTrans" cxnId="{798E3BF1-89A4-4EAC-BF19-C5E5A968BEE3}">
      <dgm:prSet/>
      <dgm:spPr/>
      <dgm:t>
        <a:bodyPr/>
        <a:lstStyle/>
        <a:p>
          <a:pPr>
            <a:lnSpc>
              <a:spcPct val="100000"/>
            </a:lnSpc>
            <a:spcBef>
              <a:spcPts val="0"/>
            </a:spcBef>
            <a:spcAft>
              <a:spcPts val="0"/>
            </a:spcAft>
          </a:pPr>
          <a:endParaRPr lang="zh-CN" altLang="en-US" sz="2800"/>
        </a:p>
      </dgm:t>
    </dgm:pt>
    <dgm:pt modelId="{20A65034-31C8-4FB9-B35A-01908CBDDB35}">
      <dgm:prSet custT="1"/>
      <dgm:spPr/>
      <dgm:t>
        <a:bodyPr/>
        <a:lstStyle/>
        <a:p>
          <a:pPr rtl="0">
            <a:lnSpc>
              <a:spcPct val="100000"/>
            </a:lnSpc>
            <a:spcBef>
              <a:spcPts val="0"/>
            </a:spcBef>
            <a:spcAft>
              <a:spcPts val="0"/>
            </a:spcAft>
          </a:pPr>
          <a:r>
            <a:rPr lang="en-US" altLang="zh-CN" sz="2000" dirty="0"/>
            <a:t>RL</a:t>
          </a:r>
          <a:endParaRPr lang="zh-CN" altLang="en-US" sz="2000" dirty="0"/>
        </a:p>
      </dgm:t>
    </dgm:pt>
    <dgm:pt modelId="{36061C26-038C-48A2-8176-FC82F637E77E}" type="parTrans" cxnId="{C0486979-4AA4-4DD0-BE83-89FBB6E59BAD}">
      <dgm:prSet custT="1"/>
      <dgm:spPr/>
      <dgm:t>
        <a:bodyPr/>
        <a:lstStyle/>
        <a:p>
          <a:pPr>
            <a:lnSpc>
              <a:spcPct val="100000"/>
            </a:lnSpc>
            <a:spcBef>
              <a:spcPts val="0"/>
            </a:spcBef>
            <a:spcAft>
              <a:spcPts val="0"/>
            </a:spcAft>
          </a:pPr>
          <a:endParaRPr lang="zh-CN" altLang="en-US" sz="800"/>
        </a:p>
      </dgm:t>
    </dgm:pt>
    <dgm:pt modelId="{82371B03-B973-4BE5-8950-B7F0D1CAA83F}" type="sibTrans" cxnId="{C0486979-4AA4-4DD0-BE83-89FBB6E59BAD}">
      <dgm:prSet/>
      <dgm:spPr/>
      <dgm:t>
        <a:bodyPr/>
        <a:lstStyle/>
        <a:p>
          <a:pPr>
            <a:lnSpc>
              <a:spcPct val="100000"/>
            </a:lnSpc>
            <a:spcBef>
              <a:spcPts val="0"/>
            </a:spcBef>
            <a:spcAft>
              <a:spcPts val="0"/>
            </a:spcAft>
          </a:pPr>
          <a:endParaRPr lang="zh-CN" altLang="en-US" sz="2800"/>
        </a:p>
      </dgm:t>
    </dgm:pt>
    <dgm:pt modelId="{F77BAF7A-175C-4003-A6AA-24E76EF32702}">
      <dgm:prSet custT="1"/>
      <dgm:spPr/>
      <dgm:t>
        <a:bodyPr/>
        <a:lstStyle/>
        <a:p>
          <a:pPr rtl="0">
            <a:lnSpc>
              <a:spcPct val="100000"/>
            </a:lnSpc>
            <a:spcBef>
              <a:spcPts val="0"/>
            </a:spcBef>
            <a:spcAft>
              <a:spcPts val="0"/>
            </a:spcAft>
          </a:pPr>
          <a:r>
            <a:rPr lang="en-US" altLang="zh-CN" sz="2000" dirty="0" err="1"/>
            <a:t>Weiqi</a:t>
          </a:r>
          <a:endParaRPr lang="zh-CN" altLang="en-US" sz="2000" dirty="0"/>
        </a:p>
      </dgm:t>
    </dgm:pt>
    <dgm:pt modelId="{06E1B8E6-917A-4BFE-B4CD-67A90C88741F}" type="parTrans" cxnId="{E76AA94C-DDC6-46E9-9B32-37C5F5299BC9}">
      <dgm:prSet custT="1"/>
      <dgm:spPr/>
      <dgm:t>
        <a:bodyPr/>
        <a:lstStyle/>
        <a:p>
          <a:pPr>
            <a:lnSpc>
              <a:spcPct val="100000"/>
            </a:lnSpc>
            <a:spcBef>
              <a:spcPts val="0"/>
            </a:spcBef>
            <a:spcAft>
              <a:spcPts val="0"/>
            </a:spcAft>
          </a:pPr>
          <a:endParaRPr lang="zh-CN" altLang="en-US" sz="800"/>
        </a:p>
      </dgm:t>
    </dgm:pt>
    <dgm:pt modelId="{5418DC28-54AB-4167-B8C4-10240D4FCB1D}" type="sibTrans" cxnId="{E76AA94C-DDC6-46E9-9B32-37C5F5299BC9}">
      <dgm:prSet/>
      <dgm:spPr/>
      <dgm:t>
        <a:bodyPr/>
        <a:lstStyle/>
        <a:p>
          <a:pPr>
            <a:lnSpc>
              <a:spcPct val="100000"/>
            </a:lnSpc>
            <a:spcBef>
              <a:spcPts val="0"/>
            </a:spcBef>
            <a:spcAft>
              <a:spcPts val="0"/>
            </a:spcAft>
          </a:pPr>
          <a:endParaRPr lang="zh-CN" altLang="en-US" sz="2800"/>
        </a:p>
      </dgm:t>
    </dgm:pt>
    <dgm:pt modelId="{6CDEF2D0-E275-4921-BA3B-84ABC851091F}" type="pres">
      <dgm:prSet presAssocID="{B1AE1026-D2A0-47C2-8B3D-C6B0156D358B}" presName="diagram" presStyleCnt="0">
        <dgm:presLayoutVars>
          <dgm:chPref val="1"/>
          <dgm:dir/>
          <dgm:animOne val="branch"/>
          <dgm:animLvl val="lvl"/>
          <dgm:resizeHandles val="exact"/>
        </dgm:presLayoutVars>
      </dgm:prSet>
      <dgm:spPr/>
    </dgm:pt>
    <dgm:pt modelId="{6BD5A947-8166-447A-B304-C2F64D6C456A}" type="pres">
      <dgm:prSet presAssocID="{F2DD335F-F4ED-427B-9143-27BE63843845}" presName="root1" presStyleCnt="0"/>
      <dgm:spPr/>
    </dgm:pt>
    <dgm:pt modelId="{398C20A5-A9D8-4D3E-B587-799A3BB16507}" type="pres">
      <dgm:prSet presAssocID="{F2DD335F-F4ED-427B-9143-27BE63843845}" presName="LevelOneTextNode" presStyleLbl="node0" presStyleIdx="0" presStyleCnt="1">
        <dgm:presLayoutVars>
          <dgm:chPref val="3"/>
        </dgm:presLayoutVars>
      </dgm:prSet>
      <dgm:spPr/>
    </dgm:pt>
    <dgm:pt modelId="{E5EECC48-296F-4977-9549-5478D27AA71E}" type="pres">
      <dgm:prSet presAssocID="{F2DD335F-F4ED-427B-9143-27BE63843845}" presName="level2hierChild" presStyleCnt="0"/>
      <dgm:spPr/>
    </dgm:pt>
    <dgm:pt modelId="{E701DB57-D095-4995-BA9F-3DC318F851BB}" type="pres">
      <dgm:prSet presAssocID="{B94A8C1F-8663-48DC-AFE0-ED9153CDDB04}" presName="conn2-1" presStyleLbl="parChTrans1D2" presStyleIdx="0" presStyleCnt="2"/>
      <dgm:spPr/>
    </dgm:pt>
    <dgm:pt modelId="{8532DA87-15CF-41DC-A6ED-D536B73B26D5}" type="pres">
      <dgm:prSet presAssocID="{B94A8C1F-8663-48DC-AFE0-ED9153CDDB04}" presName="connTx" presStyleLbl="parChTrans1D2" presStyleIdx="0" presStyleCnt="2"/>
      <dgm:spPr/>
    </dgm:pt>
    <dgm:pt modelId="{66E6AE2D-E424-401E-BE98-13D9C7C8E64F}" type="pres">
      <dgm:prSet presAssocID="{F8A913BF-FF20-4BE3-AB5E-0F7AA51F32B6}" presName="root2" presStyleCnt="0"/>
      <dgm:spPr/>
    </dgm:pt>
    <dgm:pt modelId="{037CC688-649A-434F-9080-67500DD1A79D}" type="pres">
      <dgm:prSet presAssocID="{F8A913BF-FF20-4BE3-AB5E-0F7AA51F32B6}" presName="LevelTwoTextNode" presStyleLbl="node2" presStyleIdx="0" presStyleCnt="2">
        <dgm:presLayoutVars>
          <dgm:chPref val="3"/>
        </dgm:presLayoutVars>
      </dgm:prSet>
      <dgm:spPr/>
    </dgm:pt>
    <dgm:pt modelId="{C0952350-77B3-4279-8F92-FF05E01C1691}" type="pres">
      <dgm:prSet presAssocID="{F8A913BF-FF20-4BE3-AB5E-0F7AA51F32B6}" presName="level3hierChild" presStyleCnt="0"/>
      <dgm:spPr/>
    </dgm:pt>
    <dgm:pt modelId="{33B9F075-4423-4B3D-A2BD-A73956F1955D}" type="pres">
      <dgm:prSet presAssocID="{777E2D03-330E-43C8-A439-09671C3F191F}" presName="conn2-1" presStyleLbl="parChTrans1D3" presStyleIdx="0" presStyleCnt="3"/>
      <dgm:spPr/>
    </dgm:pt>
    <dgm:pt modelId="{D409D1B5-8445-4A64-8086-7FE53A8B3E24}" type="pres">
      <dgm:prSet presAssocID="{777E2D03-330E-43C8-A439-09671C3F191F}" presName="connTx" presStyleLbl="parChTrans1D3" presStyleIdx="0" presStyleCnt="3"/>
      <dgm:spPr/>
    </dgm:pt>
    <dgm:pt modelId="{C7214047-2809-48BC-9810-4DD98B40D464}" type="pres">
      <dgm:prSet presAssocID="{CB36CA1F-DC00-49FC-9F39-3899387403F7}" presName="root2" presStyleCnt="0"/>
      <dgm:spPr/>
    </dgm:pt>
    <dgm:pt modelId="{66091779-FD2E-4FDC-86F2-2AC227D5816C}" type="pres">
      <dgm:prSet presAssocID="{CB36CA1F-DC00-49FC-9F39-3899387403F7}" presName="LevelTwoTextNode" presStyleLbl="node3" presStyleIdx="0" presStyleCnt="3">
        <dgm:presLayoutVars>
          <dgm:chPref val="3"/>
        </dgm:presLayoutVars>
      </dgm:prSet>
      <dgm:spPr/>
    </dgm:pt>
    <dgm:pt modelId="{6E3562EA-6D04-4E9B-A3D1-A1F6DC869A7B}" type="pres">
      <dgm:prSet presAssocID="{CB36CA1F-DC00-49FC-9F39-3899387403F7}" presName="level3hierChild" presStyleCnt="0"/>
      <dgm:spPr/>
    </dgm:pt>
    <dgm:pt modelId="{69ABC5AB-FD09-427D-B12C-5C8B1CBD2726}" type="pres">
      <dgm:prSet presAssocID="{FF3DB6AF-A4DE-4E13-AE14-D96D5C0A1A8B}" presName="conn2-1" presStyleLbl="parChTrans1D4" presStyleIdx="0" presStyleCnt="7"/>
      <dgm:spPr/>
    </dgm:pt>
    <dgm:pt modelId="{5156EE79-8EF5-461E-AB61-DF6007AD0779}" type="pres">
      <dgm:prSet presAssocID="{FF3DB6AF-A4DE-4E13-AE14-D96D5C0A1A8B}" presName="connTx" presStyleLbl="parChTrans1D4" presStyleIdx="0" presStyleCnt="7"/>
      <dgm:spPr/>
    </dgm:pt>
    <dgm:pt modelId="{C27DD1E1-701E-4C8F-8174-E6B8B2DC4D15}" type="pres">
      <dgm:prSet presAssocID="{70EB503F-3A9B-46F0-8303-EF97445EEC83}" presName="root2" presStyleCnt="0"/>
      <dgm:spPr/>
    </dgm:pt>
    <dgm:pt modelId="{5B8380FE-0DCB-4F6C-B2BC-0BBB10FD4D3D}" type="pres">
      <dgm:prSet presAssocID="{70EB503F-3A9B-46F0-8303-EF97445EEC83}" presName="LevelTwoTextNode" presStyleLbl="node4" presStyleIdx="0" presStyleCnt="7">
        <dgm:presLayoutVars>
          <dgm:chPref val="3"/>
        </dgm:presLayoutVars>
      </dgm:prSet>
      <dgm:spPr/>
    </dgm:pt>
    <dgm:pt modelId="{364F520D-3FEF-4E8D-A45A-CCC229C7AAAB}" type="pres">
      <dgm:prSet presAssocID="{70EB503F-3A9B-46F0-8303-EF97445EEC83}" presName="level3hierChild" presStyleCnt="0"/>
      <dgm:spPr/>
    </dgm:pt>
    <dgm:pt modelId="{42EAD14C-C4CD-43F4-BBC5-79864427DD73}" type="pres">
      <dgm:prSet presAssocID="{9C6E211D-B358-45C5-95D3-C96B3D66FDB2}" presName="conn2-1" presStyleLbl="parChTrans1D2" presStyleIdx="1" presStyleCnt="2"/>
      <dgm:spPr/>
    </dgm:pt>
    <dgm:pt modelId="{2D5F6FEF-BACB-4FE7-B689-8A9CFA42D76E}" type="pres">
      <dgm:prSet presAssocID="{9C6E211D-B358-45C5-95D3-C96B3D66FDB2}" presName="connTx" presStyleLbl="parChTrans1D2" presStyleIdx="1" presStyleCnt="2"/>
      <dgm:spPr/>
    </dgm:pt>
    <dgm:pt modelId="{81B8013D-90D5-45A9-8B4B-BF7D3BD54942}" type="pres">
      <dgm:prSet presAssocID="{FA135B7F-2613-4B80-BDFC-5E6ED5D1C14D}" presName="root2" presStyleCnt="0"/>
      <dgm:spPr/>
    </dgm:pt>
    <dgm:pt modelId="{78FFD0A5-EFF7-4D75-9190-24A2A39A0A14}" type="pres">
      <dgm:prSet presAssocID="{FA135B7F-2613-4B80-BDFC-5E6ED5D1C14D}" presName="LevelTwoTextNode" presStyleLbl="node2" presStyleIdx="1" presStyleCnt="2">
        <dgm:presLayoutVars>
          <dgm:chPref val="3"/>
        </dgm:presLayoutVars>
      </dgm:prSet>
      <dgm:spPr/>
    </dgm:pt>
    <dgm:pt modelId="{2B786ED4-C331-4CCB-A219-049FDEC12BC1}" type="pres">
      <dgm:prSet presAssocID="{FA135B7F-2613-4B80-BDFC-5E6ED5D1C14D}" presName="level3hierChild" presStyleCnt="0"/>
      <dgm:spPr/>
    </dgm:pt>
    <dgm:pt modelId="{E8CC1104-E240-42BE-900E-835E00B649B3}" type="pres">
      <dgm:prSet presAssocID="{7AA7E7C8-28F5-4795-AD69-71F96663B848}" presName="conn2-1" presStyleLbl="parChTrans1D3" presStyleIdx="1" presStyleCnt="3"/>
      <dgm:spPr/>
    </dgm:pt>
    <dgm:pt modelId="{DB6F332D-DB1E-42F9-B0F5-86DE58B9A006}" type="pres">
      <dgm:prSet presAssocID="{7AA7E7C8-28F5-4795-AD69-71F96663B848}" presName="connTx" presStyleLbl="parChTrans1D3" presStyleIdx="1" presStyleCnt="3"/>
      <dgm:spPr/>
    </dgm:pt>
    <dgm:pt modelId="{12A24013-BD94-4075-B65C-E72D4CC5DA9F}" type="pres">
      <dgm:prSet presAssocID="{0520DB01-5CDA-4B89-ABBB-14C2DA83042A}" presName="root2" presStyleCnt="0"/>
      <dgm:spPr/>
    </dgm:pt>
    <dgm:pt modelId="{B8B76B01-ABE5-4B2A-967E-5B81E7EB1BEB}" type="pres">
      <dgm:prSet presAssocID="{0520DB01-5CDA-4B89-ABBB-14C2DA83042A}" presName="LevelTwoTextNode" presStyleLbl="node3" presStyleIdx="1" presStyleCnt="3">
        <dgm:presLayoutVars>
          <dgm:chPref val="3"/>
        </dgm:presLayoutVars>
      </dgm:prSet>
      <dgm:spPr/>
    </dgm:pt>
    <dgm:pt modelId="{153D918C-2E6B-4614-A103-50E828FE18BA}" type="pres">
      <dgm:prSet presAssocID="{0520DB01-5CDA-4B89-ABBB-14C2DA83042A}" presName="level3hierChild" presStyleCnt="0"/>
      <dgm:spPr/>
    </dgm:pt>
    <dgm:pt modelId="{5F5B8F60-B6E3-4D33-8006-A534B5219659}" type="pres">
      <dgm:prSet presAssocID="{D66DAC0E-D6F2-470E-A02F-6C7E94390031}" presName="conn2-1" presStyleLbl="parChTrans1D4" presStyleIdx="1" presStyleCnt="7"/>
      <dgm:spPr/>
    </dgm:pt>
    <dgm:pt modelId="{974EA6F0-7E42-4CD5-BFEE-3A3BF1F9DA7E}" type="pres">
      <dgm:prSet presAssocID="{D66DAC0E-D6F2-470E-A02F-6C7E94390031}" presName="connTx" presStyleLbl="parChTrans1D4" presStyleIdx="1" presStyleCnt="7"/>
      <dgm:spPr/>
    </dgm:pt>
    <dgm:pt modelId="{538F3372-CE0D-4542-85F9-3B6CD7763FB3}" type="pres">
      <dgm:prSet presAssocID="{2E56F678-C1CE-4892-BC9F-D88898E69FD5}" presName="root2" presStyleCnt="0"/>
      <dgm:spPr/>
    </dgm:pt>
    <dgm:pt modelId="{484FF441-C91D-4E7A-BC24-9D042BC822F3}" type="pres">
      <dgm:prSet presAssocID="{2E56F678-C1CE-4892-BC9F-D88898E69FD5}" presName="LevelTwoTextNode" presStyleLbl="node4" presStyleIdx="1" presStyleCnt="7">
        <dgm:presLayoutVars>
          <dgm:chPref val="3"/>
        </dgm:presLayoutVars>
      </dgm:prSet>
      <dgm:spPr/>
    </dgm:pt>
    <dgm:pt modelId="{9ECE1F91-50F5-4017-B313-AE0D00533061}" type="pres">
      <dgm:prSet presAssocID="{2E56F678-C1CE-4892-BC9F-D88898E69FD5}" presName="level3hierChild" presStyleCnt="0"/>
      <dgm:spPr/>
    </dgm:pt>
    <dgm:pt modelId="{52C33EA9-1F67-42E9-95A3-083353CEDF6A}" type="pres">
      <dgm:prSet presAssocID="{0A9FB55B-D1A7-4307-8A08-CC8062B73331}" presName="conn2-1" presStyleLbl="parChTrans1D4" presStyleIdx="2" presStyleCnt="7"/>
      <dgm:spPr/>
    </dgm:pt>
    <dgm:pt modelId="{A8E92269-108D-40EB-979D-DA3CEFA1FF1C}" type="pres">
      <dgm:prSet presAssocID="{0A9FB55B-D1A7-4307-8A08-CC8062B73331}" presName="connTx" presStyleLbl="parChTrans1D4" presStyleIdx="2" presStyleCnt="7"/>
      <dgm:spPr/>
    </dgm:pt>
    <dgm:pt modelId="{C8753729-E2B8-450F-9128-731EC0602952}" type="pres">
      <dgm:prSet presAssocID="{9F41907F-BB90-49A4-8E97-05E5E602AA08}" presName="root2" presStyleCnt="0"/>
      <dgm:spPr/>
    </dgm:pt>
    <dgm:pt modelId="{2456E607-9E9A-461B-9DA8-D9F7AFDF1055}" type="pres">
      <dgm:prSet presAssocID="{9F41907F-BB90-49A4-8E97-05E5E602AA08}" presName="LevelTwoTextNode" presStyleLbl="node4" presStyleIdx="2" presStyleCnt="7">
        <dgm:presLayoutVars>
          <dgm:chPref val="3"/>
        </dgm:presLayoutVars>
      </dgm:prSet>
      <dgm:spPr/>
    </dgm:pt>
    <dgm:pt modelId="{F581CF7D-63D0-46D6-BD41-50B5A9048593}" type="pres">
      <dgm:prSet presAssocID="{9F41907F-BB90-49A4-8E97-05E5E602AA08}" presName="level3hierChild" presStyleCnt="0"/>
      <dgm:spPr/>
    </dgm:pt>
    <dgm:pt modelId="{E11CDAD6-EF43-4F94-BA41-40CBC44693B1}" type="pres">
      <dgm:prSet presAssocID="{7E301767-8ADB-4167-BA15-EC4ED536CDF3}" presName="conn2-1" presStyleLbl="parChTrans1D4" presStyleIdx="3" presStyleCnt="7"/>
      <dgm:spPr/>
    </dgm:pt>
    <dgm:pt modelId="{068C6179-719E-4B47-9EBE-F32060C437F0}" type="pres">
      <dgm:prSet presAssocID="{7E301767-8ADB-4167-BA15-EC4ED536CDF3}" presName="connTx" presStyleLbl="parChTrans1D4" presStyleIdx="3" presStyleCnt="7"/>
      <dgm:spPr/>
    </dgm:pt>
    <dgm:pt modelId="{74CBADCE-7DBB-49C9-AB2B-4F4E54499CFA}" type="pres">
      <dgm:prSet presAssocID="{05CD4DBB-775F-4F64-B7B3-2A8FB6878FB6}" presName="root2" presStyleCnt="0"/>
      <dgm:spPr/>
    </dgm:pt>
    <dgm:pt modelId="{FE57452C-E001-4B6F-B3D9-B5C2BCE6A1ED}" type="pres">
      <dgm:prSet presAssocID="{05CD4DBB-775F-4F64-B7B3-2A8FB6878FB6}" presName="LevelTwoTextNode" presStyleLbl="node4" presStyleIdx="3" presStyleCnt="7">
        <dgm:presLayoutVars>
          <dgm:chPref val="3"/>
        </dgm:presLayoutVars>
      </dgm:prSet>
      <dgm:spPr/>
    </dgm:pt>
    <dgm:pt modelId="{B0A9A8DF-F323-4D69-9E2D-187487BA5A16}" type="pres">
      <dgm:prSet presAssocID="{05CD4DBB-775F-4F64-B7B3-2A8FB6878FB6}" presName="level3hierChild" presStyleCnt="0"/>
      <dgm:spPr/>
    </dgm:pt>
    <dgm:pt modelId="{68A85DED-C01F-403C-9517-F2C92D2E1D99}" type="pres">
      <dgm:prSet presAssocID="{151543BC-AEBE-4068-BE93-39163CC15B0C}" presName="conn2-1" presStyleLbl="parChTrans1D4" presStyleIdx="4" presStyleCnt="7"/>
      <dgm:spPr/>
    </dgm:pt>
    <dgm:pt modelId="{67A478BE-7EDA-4AC0-9240-BEECD2C1B112}" type="pres">
      <dgm:prSet presAssocID="{151543BC-AEBE-4068-BE93-39163CC15B0C}" presName="connTx" presStyleLbl="parChTrans1D4" presStyleIdx="4" presStyleCnt="7"/>
      <dgm:spPr/>
    </dgm:pt>
    <dgm:pt modelId="{ECB87CAF-2DB1-4330-A83A-E171394034A5}" type="pres">
      <dgm:prSet presAssocID="{AB428304-461C-4EF2-8AB5-72E61F1D457B}" presName="root2" presStyleCnt="0"/>
      <dgm:spPr/>
    </dgm:pt>
    <dgm:pt modelId="{E5B3CEF5-212B-4333-BDA5-5231AF422114}" type="pres">
      <dgm:prSet presAssocID="{AB428304-461C-4EF2-8AB5-72E61F1D457B}" presName="LevelTwoTextNode" presStyleLbl="node4" presStyleIdx="4" presStyleCnt="7">
        <dgm:presLayoutVars>
          <dgm:chPref val="3"/>
        </dgm:presLayoutVars>
      </dgm:prSet>
      <dgm:spPr/>
    </dgm:pt>
    <dgm:pt modelId="{21C1B8C2-43C8-48BF-9746-CB1D67DECABF}" type="pres">
      <dgm:prSet presAssocID="{AB428304-461C-4EF2-8AB5-72E61F1D457B}" presName="level3hierChild" presStyleCnt="0"/>
      <dgm:spPr/>
    </dgm:pt>
    <dgm:pt modelId="{AC917292-0880-4240-9CF8-AB0D0F2B0832}" type="pres">
      <dgm:prSet presAssocID="{11F84FE5-D2A8-4928-A291-B5915D3D9955}" presName="conn2-1" presStyleLbl="parChTrans1D3" presStyleIdx="2" presStyleCnt="3"/>
      <dgm:spPr/>
    </dgm:pt>
    <dgm:pt modelId="{E4BF694D-E775-4639-8D69-EA549226CA94}" type="pres">
      <dgm:prSet presAssocID="{11F84FE5-D2A8-4928-A291-B5915D3D9955}" presName="connTx" presStyleLbl="parChTrans1D3" presStyleIdx="2" presStyleCnt="3"/>
      <dgm:spPr/>
    </dgm:pt>
    <dgm:pt modelId="{37B81F9F-4D8B-4846-8416-F2DF3B678FAA}" type="pres">
      <dgm:prSet presAssocID="{0417665F-05DB-447F-B5CF-5767FCC0E66D}" presName="root2" presStyleCnt="0"/>
      <dgm:spPr/>
    </dgm:pt>
    <dgm:pt modelId="{3D4DFC46-14FD-44CF-889B-312D881097D2}" type="pres">
      <dgm:prSet presAssocID="{0417665F-05DB-447F-B5CF-5767FCC0E66D}" presName="LevelTwoTextNode" presStyleLbl="node3" presStyleIdx="2" presStyleCnt="3">
        <dgm:presLayoutVars>
          <dgm:chPref val="3"/>
        </dgm:presLayoutVars>
      </dgm:prSet>
      <dgm:spPr/>
    </dgm:pt>
    <dgm:pt modelId="{917D5023-7B29-411C-A5D9-8EC5EA9E9182}" type="pres">
      <dgm:prSet presAssocID="{0417665F-05DB-447F-B5CF-5767FCC0E66D}" presName="level3hierChild" presStyleCnt="0"/>
      <dgm:spPr/>
    </dgm:pt>
    <dgm:pt modelId="{4D5C558E-2E7D-4D1A-ABA2-D5D2DD86206F}" type="pres">
      <dgm:prSet presAssocID="{36061C26-038C-48A2-8176-FC82F637E77E}" presName="conn2-1" presStyleLbl="parChTrans1D4" presStyleIdx="5" presStyleCnt="7"/>
      <dgm:spPr/>
    </dgm:pt>
    <dgm:pt modelId="{EC993B32-D076-4951-AEE7-4200E341C468}" type="pres">
      <dgm:prSet presAssocID="{36061C26-038C-48A2-8176-FC82F637E77E}" presName="connTx" presStyleLbl="parChTrans1D4" presStyleIdx="5" presStyleCnt="7"/>
      <dgm:spPr/>
    </dgm:pt>
    <dgm:pt modelId="{2E1CE949-7538-4875-A596-272E93252598}" type="pres">
      <dgm:prSet presAssocID="{20A65034-31C8-4FB9-B35A-01908CBDDB35}" presName="root2" presStyleCnt="0"/>
      <dgm:spPr/>
    </dgm:pt>
    <dgm:pt modelId="{7CFDB172-E668-43FE-B146-64584C675B7A}" type="pres">
      <dgm:prSet presAssocID="{20A65034-31C8-4FB9-B35A-01908CBDDB35}" presName="LevelTwoTextNode" presStyleLbl="node4" presStyleIdx="5" presStyleCnt="7">
        <dgm:presLayoutVars>
          <dgm:chPref val="3"/>
        </dgm:presLayoutVars>
      </dgm:prSet>
      <dgm:spPr/>
    </dgm:pt>
    <dgm:pt modelId="{36379834-7B61-43DE-BE71-A16800DF47B8}" type="pres">
      <dgm:prSet presAssocID="{20A65034-31C8-4FB9-B35A-01908CBDDB35}" presName="level3hierChild" presStyleCnt="0"/>
      <dgm:spPr/>
    </dgm:pt>
    <dgm:pt modelId="{AF3A758F-4CD4-4A21-B44A-EE5D60432290}" type="pres">
      <dgm:prSet presAssocID="{06E1B8E6-917A-4BFE-B4CD-67A90C88741F}" presName="conn2-1" presStyleLbl="parChTrans1D4" presStyleIdx="6" presStyleCnt="7"/>
      <dgm:spPr/>
    </dgm:pt>
    <dgm:pt modelId="{938E7890-3687-42DC-855E-CB4ABC65476D}" type="pres">
      <dgm:prSet presAssocID="{06E1B8E6-917A-4BFE-B4CD-67A90C88741F}" presName="connTx" presStyleLbl="parChTrans1D4" presStyleIdx="6" presStyleCnt="7"/>
      <dgm:spPr/>
    </dgm:pt>
    <dgm:pt modelId="{4B7B71BA-84E6-4924-AA79-3886DCAFA119}" type="pres">
      <dgm:prSet presAssocID="{F77BAF7A-175C-4003-A6AA-24E76EF32702}" presName="root2" presStyleCnt="0"/>
      <dgm:spPr/>
    </dgm:pt>
    <dgm:pt modelId="{EAD3BB15-FD98-48A1-AE91-B49E6520FB73}" type="pres">
      <dgm:prSet presAssocID="{F77BAF7A-175C-4003-A6AA-24E76EF32702}" presName="LevelTwoTextNode" presStyleLbl="node4" presStyleIdx="6" presStyleCnt="7">
        <dgm:presLayoutVars>
          <dgm:chPref val="3"/>
        </dgm:presLayoutVars>
      </dgm:prSet>
      <dgm:spPr/>
    </dgm:pt>
    <dgm:pt modelId="{18D337E8-52AE-4734-9779-0B4151CCD775}" type="pres">
      <dgm:prSet presAssocID="{F77BAF7A-175C-4003-A6AA-24E76EF32702}" presName="level3hierChild" presStyleCnt="0"/>
      <dgm:spPr/>
    </dgm:pt>
  </dgm:ptLst>
  <dgm:cxnLst>
    <dgm:cxn modelId="{E49B5004-6E21-4811-9C1F-6002F0B93B1C}" type="presOf" srcId="{7E301767-8ADB-4167-BA15-EC4ED536CDF3}" destId="{E11CDAD6-EF43-4F94-BA41-40CBC44693B1}" srcOrd="0" destOrd="0" presId="urn:microsoft.com/office/officeart/2005/8/layout/hierarchy2"/>
    <dgm:cxn modelId="{D874D105-8E31-46CE-ABE4-3795E22DCD84}" type="presOf" srcId="{B94A8C1F-8663-48DC-AFE0-ED9153CDDB04}" destId="{8532DA87-15CF-41DC-A6ED-D536B73B26D5}" srcOrd="1" destOrd="0" presId="urn:microsoft.com/office/officeart/2005/8/layout/hierarchy2"/>
    <dgm:cxn modelId="{6B5EC607-BA16-4CDF-BDDC-B61BD01B912F}" type="presOf" srcId="{F77BAF7A-175C-4003-A6AA-24E76EF32702}" destId="{EAD3BB15-FD98-48A1-AE91-B49E6520FB73}" srcOrd="0" destOrd="0" presId="urn:microsoft.com/office/officeart/2005/8/layout/hierarchy2"/>
    <dgm:cxn modelId="{442DED0C-569A-4E1E-8F81-7CF88C6CE1F9}" type="presOf" srcId="{AB428304-461C-4EF2-8AB5-72E61F1D457B}" destId="{E5B3CEF5-212B-4333-BDA5-5231AF422114}" srcOrd="0" destOrd="0" presId="urn:microsoft.com/office/officeart/2005/8/layout/hierarchy2"/>
    <dgm:cxn modelId="{B891380F-DEBE-485B-8244-C62FE7DF23BE}" type="presOf" srcId="{7AA7E7C8-28F5-4795-AD69-71F96663B848}" destId="{DB6F332D-DB1E-42F9-B0F5-86DE58B9A006}" srcOrd="1" destOrd="0" presId="urn:microsoft.com/office/officeart/2005/8/layout/hierarchy2"/>
    <dgm:cxn modelId="{BBE05118-6A51-4EE2-ADC1-45AABD8CC483}" srcId="{0520DB01-5CDA-4B89-ABBB-14C2DA83042A}" destId="{2E56F678-C1CE-4892-BC9F-D88898E69FD5}" srcOrd="0" destOrd="0" parTransId="{D66DAC0E-D6F2-470E-A02F-6C7E94390031}" sibTransId="{F74E17AE-50A3-4D9E-B990-4B9831EAECD6}"/>
    <dgm:cxn modelId="{E7B9AF1B-80F3-4E70-B8E8-51CC335CDF38}" type="presOf" srcId="{06E1B8E6-917A-4BFE-B4CD-67A90C88741F}" destId="{AF3A758F-4CD4-4A21-B44A-EE5D60432290}" srcOrd="0" destOrd="0" presId="urn:microsoft.com/office/officeart/2005/8/layout/hierarchy2"/>
    <dgm:cxn modelId="{C6838324-6AB8-4BE3-8AF2-1A2AA95B126A}" type="presOf" srcId="{FF3DB6AF-A4DE-4E13-AE14-D96D5C0A1A8B}" destId="{69ABC5AB-FD09-427D-B12C-5C8B1CBD2726}" srcOrd="0" destOrd="0" presId="urn:microsoft.com/office/officeart/2005/8/layout/hierarchy2"/>
    <dgm:cxn modelId="{62A27227-BCC3-4930-A1FE-25552AF40EF4}" type="presOf" srcId="{70EB503F-3A9B-46F0-8303-EF97445EEC83}" destId="{5B8380FE-0DCB-4F6C-B2BC-0BBB10FD4D3D}" srcOrd="0" destOrd="0" presId="urn:microsoft.com/office/officeart/2005/8/layout/hierarchy2"/>
    <dgm:cxn modelId="{89C2492B-4899-4876-8F13-F2FD8936FB46}" srcId="{FA135B7F-2613-4B80-BDFC-5E6ED5D1C14D}" destId="{0417665F-05DB-447F-B5CF-5767FCC0E66D}" srcOrd="1" destOrd="0" parTransId="{11F84FE5-D2A8-4928-A291-B5915D3D9955}" sibTransId="{BF6BB68F-2C69-49CC-A414-9F5F03650CF8}"/>
    <dgm:cxn modelId="{4951DE2F-7B5C-47D3-97D4-87C840D88F5D}" type="presOf" srcId="{7AA7E7C8-28F5-4795-AD69-71F96663B848}" destId="{E8CC1104-E240-42BE-900E-835E00B649B3}" srcOrd="0" destOrd="0" presId="urn:microsoft.com/office/officeart/2005/8/layout/hierarchy2"/>
    <dgm:cxn modelId="{0071CB30-8F8B-4323-94C3-31468A5CCB34}" type="presOf" srcId="{CB36CA1F-DC00-49FC-9F39-3899387403F7}" destId="{66091779-FD2E-4FDC-86F2-2AC227D5816C}" srcOrd="0" destOrd="0" presId="urn:microsoft.com/office/officeart/2005/8/layout/hierarchy2"/>
    <dgm:cxn modelId="{9DEBA337-6500-45B2-A1BB-7BE2240A9182}" type="presOf" srcId="{0520DB01-5CDA-4B89-ABBB-14C2DA83042A}" destId="{B8B76B01-ABE5-4B2A-967E-5B81E7EB1BEB}" srcOrd="0" destOrd="0" presId="urn:microsoft.com/office/officeart/2005/8/layout/hierarchy2"/>
    <dgm:cxn modelId="{69265C3C-0E1C-4EDF-B6C6-E5587E1DA0BE}" type="presOf" srcId="{36061C26-038C-48A2-8176-FC82F637E77E}" destId="{EC993B32-D076-4951-AEE7-4200E341C468}" srcOrd="1" destOrd="0" presId="urn:microsoft.com/office/officeart/2005/8/layout/hierarchy2"/>
    <dgm:cxn modelId="{6EE5873E-84C1-4CBA-9377-9B5716D1C74C}" type="presOf" srcId="{0A9FB55B-D1A7-4307-8A08-CC8062B73331}" destId="{52C33EA9-1F67-42E9-95A3-083353CEDF6A}" srcOrd="0" destOrd="0" presId="urn:microsoft.com/office/officeart/2005/8/layout/hierarchy2"/>
    <dgm:cxn modelId="{0824DD5B-4720-4B73-8247-DA516509E796}" type="presOf" srcId="{777E2D03-330E-43C8-A439-09671C3F191F}" destId="{D409D1B5-8445-4A64-8086-7FE53A8B3E24}" srcOrd="1" destOrd="0" presId="urn:microsoft.com/office/officeart/2005/8/layout/hierarchy2"/>
    <dgm:cxn modelId="{3C98985D-827E-4418-813D-FC835F920BE3}" type="presOf" srcId="{11F84FE5-D2A8-4928-A291-B5915D3D9955}" destId="{E4BF694D-E775-4639-8D69-EA549226CA94}" srcOrd="1" destOrd="0" presId="urn:microsoft.com/office/officeart/2005/8/layout/hierarchy2"/>
    <dgm:cxn modelId="{ECF7D460-D68D-4656-BD12-BCC421A71B10}" srcId="{F8A913BF-FF20-4BE3-AB5E-0F7AA51F32B6}" destId="{CB36CA1F-DC00-49FC-9F39-3899387403F7}" srcOrd="0" destOrd="0" parTransId="{777E2D03-330E-43C8-A439-09671C3F191F}" sibTransId="{55354CDE-24BF-4D27-8286-AC0B44E5E01F}"/>
    <dgm:cxn modelId="{3DD80F62-62FF-4793-8A1C-C01B9DBCAAD9}" srcId="{2E56F678-C1CE-4892-BC9F-D88898E69FD5}" destId="{9F41907F-BB90-49A4-8E97-05E5E602AA08}" srcOrd="0" destOrd="0" parTransId="{0A9FB55B-D1A7-4307-8A08-CC8062B73331}" sibTransId="{CA45A301-B28A-4F99-A0E1-05C0281E7D20}"/>
    <dgm:cxn modelId="{EED8D562-C4D2-45BB-817E-227067307736}" srcId="{F2DD335F-F4ED-427B-9143-27BE63843845}" destId="{F8A913BF-FF20-4BE3-AB5E-0F7AA51F32B6}" srcOrd="0" destOrd="0" parTransId="{B94A8C1F-8663-48DC-AFE0-ED9153CDDB04}" sibTransId="{60D3BD74-18BE-4E7C-B4DB-328BDD094F37}"/>
    <dgm:cxn modelId="{329FA446-1FDD-4A0E-9441-6914A3904DB3}" type="presOf" srcId="{151543BC-AEBE-4068-BE93-39163CC15B0C}" destId="{67A478BE-7EDA-4AC0-9240-BEECD2C1B112}" srcOrd="1" destOrd="0" presId="urn:microsoft.com/office/officeart/2005/8/layout/hierarchy2"/>
    <dgm:cxn modelId="{D47E3F49-94AB-465C-AACE-F945EB1F9BA4}" type="presOf" srcId="{FF3DB6AF-A4DE-4E13-AE14-D96D5C0A1A8B}" destId="{5156EE79-8EF5-461E-AB61-DF6007AD0779}" srcOrd="1" destOrd="0" presId="urn:microsoft.com/office/officeart/2005/8/layout/hierarchy2"/>
    <dgm:cxn modelId="{0082456A-71B1-4BF0-8C7C-3119CEEC6AAE}" type="presOf" srcId="{F8A913BF-FF20-4BE3-AB5E-0F7AA51F32B6}" destId="{037CC688-649A-434F-9080-67500DD1A79D}" srcOrd="0" destOrd="0" presId="urn:microsoft.com/office/officeart/2005/8/layout/hierarchy2"/>
    <dgm:cxn modelId="{E76AA94C-DDC6-46E9-9B32-37C5F5299BC9}" srcId="{20A65034-31C8-4FB9-B35A-01908CBDDB35}" destId="{F77BAF7A-175C-4003-A6AA-24E76EF32702}" srcOrd="0" destOrd="0" parTransId="{06E1B8E6-917A-4BFE-B4CD-67A90C88741F}" sibTransId="{5418DC28-54AB-4167-B8C4-10240D4FCB1D}"/>
    <dgm:cxn modelId="{070B5E4F-8062-42BA-BBB0-464E50DCDB9D}" type="presOf" srcId="{20A65034-31C8-4FB9-B35A-01908CBDDB35}" destId="{7CFDB172-E668-43FE-B146-64584C675B7A}" srcOrd="0" destOrd="0" presId="urn:microsoft.com/office/officeart/2005/8/layout/hierarchy2"/>
    <dgm:cxn modelId="{913EA752-AAC5-4DC3-8396-33E249EBEBA0}" type="presOf" srcId="{36061C26-038C-48A2-8176-FC82F637E77E}" destId="{4D5C558E-2E7D-4D1A-ABA2-D5D2DD86206F}" srcOrd="0" destOrd="0" presId="urn:microsoft.com/office/officeart/2005/8/layout/hierarchy2"/>
    <dgm:cxn modelId="{36FDD673-AD85-4573-BB5A-6232ED1BE70C}" type="presOf" srcId="{7E301767-8ADB-4167-BA15-EC4ED536CDF3}" destId="{068C6179-719E-4B47-9EBE-F32060C437F0}" srcOrd="1" destOrd="0" presId="urn:microsoft.com/office/officeart/2005/8/layout/hierarchy2"/>
    <dgm:cxn modelId="{A30AB156-21A4-4740-ABBE-DD7998798B1F}" type="presOf" srcId="{FA135B7F-2613-4B80-BDFC-5E6ED5D1C14D}" destId="{78FFD0A5-EFF7-4D75-9190-24A2A39A0A14}" srcOrd="0" destOrd="0" presId="urn:microsoft.com/office/officeart/2005/8/layout/hierarchy2"/>
    <dgm:cxn modelId="{005F5477-816A-4C77-91D3-EE85041AFD2F}" type="presOf" srcId="{151543BC-AEBE-4068-BE93-39163CC15B0C}" destId="{68A85DED-C01F-403C-9517-F2C92D2E1D99}" srcOrd="0" destOrd="0" presId="urn:microsoft.com/office/officeart/2005/8/layout/hierarchy2"/>
    <dgm:cxn modelId="{C0486979-4AA4-4DD0-BE83-89FBB6E59BAD}" srcId="{0417665F-05DB-447F-B5CF-5767FCC0E66D}" destId="{20A65034-31C8-4FB9-B35A-01908CBDDB35}" srcOrd="0" destOrd="0" parTransId="{36061C26-038C-48A2-8176-FC82F637E77E}" sibTransId="{82371B03-B973-4BE5-8950-B7F0D1CAA83F}"/>
    <dgm:cxn modelId="{D34CAC80-206F-497F-970B-A39B06FADD2C}" type="presOf" srcId="{B1AE1026-D2A0-47C2-8B3D-C6B0156D358B}" destId="{6CDEF2D0-E275-4921-BA3B-84ABC851091F}" srcOrd="0" destOrd="0" presId="urn:microsoft.com/office/officeart/2005/8/layout/hierarchy2"/>
    <dgm:cxn modelId="{00AB788A-792D-4147-8436-4B06D89FCD1B}" type="presOf" srcId="{0417665F-05DB-447F-B5CF-5767FCC0E66D}" destId="{3D4DFC46-14FD-44CF-889B-312D881097D2}" srcOrd="0" destOrd="0" presId="urn:microsoft.com/office/officeart/2005/8/layout/hierarchy2"/>
    <dgm:cxn modelId="{AED34FA7-357A-4736-AAFC-70A1B66A8925}" type="presOf" srcId="{06E1B8E6-917A-4BFE-B4CD-67A90C88741F}" destId="{938E7890-3687-42DC-855E-CB4ABC65476D}" srcOrd="1" destOrd="0" presId="urn:microsoft.com/office/officeart/2005/8/layout/hierarchy2"/>
    <dgm:cxn modelId="{29F6EEB2-A122-4A98-AFBD-83511EBF5CD3}" type="presOf" srcId="{2E56F678-C1CE-4892-BC9F-D88898E69FD5}" destId="{484FF441-C91D-4E7A-BC24-9D042BC822F3}" srcOrd="0" destOrd="0" presId="urn:microsoft.com/office/officeart/2005/8/layout/hierarchy2"/>
    <dgm:cxn modelId="{E18B8FB4-B860-4E74-A870-F6554E301CD2}" type="presOf" srcId="{9C6E211D-B358-45C5-95D3-C96B3D66FDB2}" destId="{42EAD14C-C4CD-43F4-BBC5-79864427DD73}" srcOrd="0" destOrd="0" presId="urn:microsoft.com/office/officeart/2005/8/layout/hierarchy2"/>
    <dgm:cxn modelId="{F6280BC0-E4AE-4BFC-938A-510262354F90}" type="presOf" srcId="{0A9FB55B-D1A7-4307-8A08-CC8062B73331}" destId="{A8E92269-108D-40EB-979D-DA3CEFA1FF1C}" srcOrd="1" destOrd="0" presId="urn:microsoft.com/office/officeart/2005/8/layout/hierarchy2"/>
    <dgm:cxn modelId="{D19D93C6-86D4-443D-9CA0-6490B1D18616}" type="presOf" srcId="{F2DD335F-F4ED-427B-9143-27BE63843845}" destId="{398C20A5-A9D8-4D3E-B587-799A3BB16507}" srcOrd="0" destOrd="0" presId="urn:microsoft.com/office/officeart/2005/8/layout/hierarchy2"/>
    <dgm:cxn modelId="{C0C9B3D1-A740-4616-A98F-5A4A0EC01948}" srcId="{2E56F678-C1CE-4892-BC9F-D88898E69FD5}" destId="{AB428304-461C-4EF2-8AB5-72E61F1D457B}" srcOrd="2" destOrd="0" parTransId="{151543BC-AEBE-4068-BE93-39163CC15B0C}" sibTransId="{3A0F74E7-D9A7-4A57-8BC0-85238CF5478F}"/>
    <dgm:cxn modelId="{C14EDBD1-A735-4FED-AE92-495AC30A48E4}" type="presOf" srcId="{9F41907F-BB90-49A4-8E97-05E5E602AA08}" destId="{2456E607-9E9A-461B-9DA8-D9F7AFDF1055}" srcOrd="0" destOrd="0" presId="urn:microsoft.com/office/officeart/2005/8/layout/hierarchy2"/>
    <dgm:cxn modelId="{4839C0D2-6618-439C-B7B2-186067D6EEB7}" srcId="{B1AE1026-D2A0-47C2-8B3D-C6B0156D358B}" destId="{F2DD335F-F4ED-427B-9143-27BE63843845}" srcOrd="0" destOrd="0" parTransId="{8889FCFF-0902-4D6E-9951-6CD429DB888B}" sibTransId="{447E591A-B8DE-4930-BE32-F339B98FD4F3}"/>
    <dgm:cxn modelId="{6BBD61D8-73FE-4E58-93BF-FDFEF4B836AD}" type="presOf" srcId="{B94A8C1F-8663-48DC-AFE0-ED9153CDDB04}" destId="{E701DB57-D095-4995-BA9F-3DC318F851BB}" srcOrd="0" destOrd="0" presId="urn:microsoft.com/office/officeart/2005/8/layout/hierarchy2"/>
    <dgm:cxn modelId="{2C152BD9-AB8F-4DA3-970C-6B9B48702F8B}" type="presOf" srcId="{777E2D03-330E-43C8-A439-09671C3F191F}" destId="{33B9F075-4423-4B3D-A2BD-A73956F1955D}" srcOrd="0" destOrd="0" presId="urn:microsoft.com/office/officeart/2005/8/layout/hierarchy2"/>
    <dgm:cxn modelId="{92A0EDDC-2ADD-4592-9705-18201C0D7A77}" srcId="{2E56F678-C1CE-4892-BC9F-D88898E69FD5}" destId="{05CD4DBB-775F-4F64-B7B3-2A8FB6878FB6}" srcOrd="1" destOrd="0" parTransId="{7E301767-8ADB-4167-BA15-EC4ED536CDF3}" sibTransId="{BA73F853-FE33-4BBC-8D45-84658BD94781}"/>
    <dgm:cxn modelId="{9C1AEADF-F50B-4331-9D25-19AEDF04AC92}" type="presOf" srcId="{9C6E211D-B358-45C5-95D3-C96B3D66FDB2}" destId="{2D5F6FEF-BACB-4FE7-B689-8A9CFA42D76E}" srcOrd="1" destOrd="0" presId="urn:microsoft.com/office/officeart/2005/8/layout/hierarchy2"/>
    <dgm:cxn modelId="{76E6D0E2-CAA0-47F4-8F29-FEC4AD627595}" srcId="{CB36CA1F-DC00-49FC-9F39-3899387403F7}" destId="{70EB503F-3A9B-46F0-8303-EF97445EEC83}" srcOrd="0" destOrd="0" parTransId="{FF3DB6AF-A4DE-4E13-AE14-D96D5C0A1A8B}" sibTransId="{C09D8828-D1EC-4445-AC28-913742F85FBF}"/>
    <dgm:cxn modelId="{5CE56FE7-CD00-4654-A079-0F55D64818D8}" type="presOf" srcId="{05CD4DBB-775F-4F64-B7B3-2A8FB6878FB6}" destId="{FE57452C-E001-4B6F-B3D9-B5C2BCE6A1ED}" srcOrd="0" destOrd="0" presId="urn:microsoft.com/office/officeart/2005/8/layout/hierarchy2"/>
    <dgm:cxn modelId="{9168C7F0-18A0-4503-B77D-2800B629C312}" type="presOf" srcId="{11F84FE5-D2A8-4928-A291-B5915D3D9955}" destId="{AC917292-0880-4240-9CF8-AB0D0F2B0832}" srcOrd="0" destOrd="0" presId="urn:microsoft.com/office/officeart/2005/8/layout/hierarchy2"/>
    <dgm:cxn modelId="{B6D60DF1-8A9D-43A8-9226-172F5D18A382}" type="presOf" srcId="{D66DAC0E-D6F2-470E-A02F-6C7E94390031}" destId="{5F5B8F60-B6E3-4D33-8006-A534B5219659}" srcOrd="0" destOrd="0" presId="urn:microsoft.com/office/officeart/2005/8/layout/hierarchy2"/>
    <dgm:cxn modelId="{798E3BF1-89A4-4EAC-BF19-C5E5A968BEE3}" srcId="{FA135B7F-2613-4B80-BDFC-5E6ED5D1C14D}" destId="{0520DB01-5CDA-4B89-ABBB-14C2DA83042A}" srcOrd="0" destOrd="0" parTransId="{7AA7E7C8-28F5-4795-AD69-71F96663B848}" sibTransId="{9965978E-C79C-411E-9C9B-DD5223ACF6B8}"/>
    <dgm:cxn modelId="{A3FC66FD-7842-41C6-B8BF-E836BD8387BD}" type="presOf" srcId="{D66DAC0E-D6F2-470E-A02F-6C7E94390031}" destId="{974EA6F0-7E42-4CD5-BFEE-3A3BF1F9DA7E}" srcOrd="1" destOrd="0" presId="urn:microsoft.com/office/officeart/2005/8/layout/hierarchy2"/>
    <dgm:cxn modelId="{86FEB9FD-0E4A-4361-838D-55E96663BF06}" srcId="{F2DD335F-F4ED-427B-9143-27BE63843845}" destId="{FA135B7F-2613-4B80-BDFC-5E6ED5D1C14D}" srcOrd="1" destOrd="0" parTransId="{9C6E211D-B358-45C5-95D3-C96B3D66FDB2}" sibTransId="{14C1B338-1697-457F-B7F9-3F005F6B8871}"/>
    <dgm:cxn modelId="{94345929-E09C-4CE6-BAAC-97005FC6C0EC}" type="presParOf" srcId="{6CDEF2D0-E275-4921-BA3B-84ABC851091F}" destId="{6BD5A947-8166-447A-B304-C2F64D6C456A}" srcOrd="0" destOrd="0" presId="urn:microsoft.com/office/officeart/2005/8/layout/hierarchy2"/>
    <dgm:cxn modelId="{4085F9ED-E667-4405-9042-6389E75FE004}" type="presParOf" srcId="{6BD5A947-8166-447A-B304-C2F64D6C456A}" destId="{398C20A5-A9D8-4D3E-B587-799A3BB16507}" srcOrd="0" destOrd="0" presId="urn:microsoft.com/office/officeart/2005/8/layout/hierarchy2"/>
    <dgm:cxn modelId="{DA17A97C-BDF5-4E07-8018-53217C28773C}" type="presParOf" srcId="{6BD5A947-8166-447A-B304-C2F64D6C456A}" destId="{E5EECC48-296F-4977-9549-5478D27AA71E}" srcOrd="1" destOrd="0" presId="urn:microsoft.com/office/officeart/2005/8/layout/hierarchy2"/>
    <dgm:cxn modelId="{0195C1B1-0219-4B5B-B4E4-1A3B8751F3C4}" type="presParOf" srcId="{E5EECC48-296F-4977-9549-5478D27AA71E}" destId="{E701DB57-D095-4995-BA9F-3DC318F851BB}" srcOrd="0" destOrd="0" presId="urn:microsoft.com/office/officeart/2005/8/layout/hierarchy2"/>
    <dgm:cxn modelId="{AC0439F0-117C-4308-A075-53F8CE8DF46D}" type="presParOf" srcId="{E701DB57-D095-4995-BA9F-3DC318F851BB}" destId="{8532DA87-15CF-41DC-A6ED-D536B73B26D5}" srcOrd="0" destOrd="0" presId="urn:microsoft.com/office/officeart/2005/8/layout/hierarchy2"/>
    <dgm:cxn modelId="{DE0254E8-7F61-4109-AE1C-3CBC6807241F}" type="presParOf" srcId="{E5EECC48-296F-4977-9549-5478D27AA71E}" destId="{66E6AE2D-E424-401E-BE98-13D9C7C8E64F}" srcOrd="1" destOrd="0" presId="urn:microsoft.com/office/officeart/2005/8/layout/hierarchy2"/>
    <dgm:cxn modelId="{585288A0-A643-41BE-B799-F2CB911AB827}" type="presParOf" srcId="{66E6AE2D-E424-401E-BE98-13D9C7C8E64F}" destId="{037CC688-649A-434F-9080-67500DD1A79D}" srcOrd="0" destOrd="0" presId="urn:microsoft.com/office/officeart/2005/8/layout/hierarchy2"/>
    <dgm:cxn modelId="{867B5E5F-12F2-4BA5-8DA4-B6BCC6372FA8}" type="presParOf" srcId="{66E6AE2D-E424-401E-BE98-13D9C7C8E64F}" destId="{C0952350-77B3-4279-8F92-FF05E01C1691}" srcOrd="1" destOrd="0" presId="urn:microsoft.com/office/officeart/2005/8/layout/hierarchy2"/>
    <dgm:cxn modelId="{01729D0F-9200-48B8-904B-C498C80D63D6}" type="presParOf" srcId="{C0952350-77B3-4279-8F92-FF05E01C1691}" destId="{33B9F075-4423-4B3D-A2BD-A73956F1955D}" srcOrd="0" destOrd="0" presId="urn:microsoft.com/office/officeart/2005/8/layout/hierarchy2"/>
    <dgm:cxn modelId="{381DC385-54FB-4CEB-84B4-8595A2526F86}" type="presParOf" srcId="{33B9F075-4423-4B3D-A2BD-A73956F1955D}" destId="{D409D1B5-8445-4A64-8086-7FE53A8B3E24}" srcOrd="0" destOrd="0" presId="urn:microsoft.com/office/officeart/2005/8/layout/hierarchy2"/>
    <dgm:cxn modelId="{1F36CB35-5DB4-4AAD-ADC6-7C8E24AE4AC9}" type="presParOf" srcId="{C0952350-77B3-4279-8F92-FF05E01C1691}" destId="{C7214047-2809-48BC-9810-4DD98B40D464}" srcOrd="1" destOrd="0" presId="urn:microsoft.com/office/officeart/2005/8/layout/hierarchy2"/>
    <dgm:cxn modelId="{AD65D5B5-DB60-452A-8225-9DC02DFF7A81}" type="presParOf" srcId="{C7214047-2809-48BC-9810-4DD98B40D464}" destId="{66091779-FD2E-4FDC-86F2-2AC227D5816C}" srcOrd="0" destOrd="0" presId="urn:microsoft.com/office/officeart/2005/8/layout/hierarchy2"/>
    <dgm:cxn modelId="{F16E90AE-9DEA-4CC7-808E-5069158CA875}" type="presParOf" srcId="{C7214047-2809-48BC-9810-4DD98B40D464}" destId="{6E3562EA-6D04-4E9B-A3D1-A1F6DC869A7B}" srcOrd="1" destOrd="0" presId="urn:microsoft.com/office/officeart/2005/8/layout/hierarchy2"/>
    <dgm:cxn modelId="{4ED22EFB-0374-46DB-8A4A-2A90BFDE466E}" type="presParOf" srcId="{6E3562EA-6D04-4E9B-A3D1-A1F6DC869A7B}" destId="{69ABC5AB-FD09-427D-B12C-5C8B1CBD2726}" srcOrd="0" destOrd="0" presId="urn:microsoft.com/office/officeart/2005/8/layout/hierarchy2"/>
    <dgm:cxn modelId="{6956D341-34C9-4D58-9C76-570300407915}" type="presParOf" srcId="{69ABC5AB-FD09-427D-B12C-5C8B1CBD2726}" destId="{5156EE79-8EF5-461E-AB61-DF6007AD0779}" srcOrd="0" destOrd="0" presId="urn:microsoft.com/office/officeart/2005/8/layout/hierarchy2"/>
    <dgm:cxn modelId="{12A5BBBC-C885-4416-8E2B-1E88C0BE4531}" type="presParOf" srcId="{6E3562EA-6D04-4E9B-A3D1-A1F6DC869A7B}" destId="{C27DD1E1-701E-4C8F-8174-E6B8B2DC4D15}" srcOrd="1" destOrd="0" presId="urn:microsoft.com/office/officeart/2005/8/layout/hierarchy2"/>
    <dgm:cxn modelId="{72CFA053-BEEA-45F2-ABAB-90F244519195}" type="presParOf" srcId="{C27DD1E1-701E-4C8F-8174-E6B8B2DC4D15}" destId="{5B8380FE-0DCB-4F6C-B2BC-0BBB10FD4D3D}" srcOrd="0" destOrd="0" presId="urn:microsoft.com/office/officeart/2005/8/layout/hierarchy2"/>
    <dgm:cxn modelId="{99BF444A-8715-4CC5-A9FA-0AF4C57DF362}" type="presParOf" srcId="{C27DD1E1-701E-4C8F-8174-E6B8B2DC4D15}" destId="{364F520D-3FEF-4E8D-A45A-CCC229C7AAAB}" srcOrd="1" destOrd="0" presId="urn:microsoft.com/office/officeart/2005/8/layout/hierarchy2"/>
    <dgm:cxn modelId="{16511238-1BC2-45A1-BC67-5954B2F02753}" type="presParOf" srcId="{E5EECC48-296F-4977-9549-5478D27AA71E}" destId="{42EAD14C-C4CD-43F4-BBC5-79864427DD73}" srcOrd="2" destOrd="0" presId="urn:microsoft.com/office/officeart/2005/8/layout/hierarchy2"/>
    <dgm:cxn modelId="{FF6DEB0A-39A3-4001-9636-16F36B109237}" type="presParOf" srcId="{42EAD14C-C4CD-43F4-BBC5-79864427DD73}" destId="{2D5F6FEF-BACB-4FE7-B689-8A9CFA42D76E}" srcOrd="0" destOrd="0" presId="urn:microsoft.com/office/officeart/2005/8/layout/hierarchy2"/>
    <dgm:cxn modelId="{F9152E3C-CA4E-4B34-BCA1-0AFFBB2AFA61}" type="presParOf" srcId="{E5EECC48-296F-4977-9549-5478D27AA71E}" destId="{81B8013D-90D5-45A9-8B4B-BF7D3BD54942}" srcOrd="3" destOrd="0" presId="urn:microsoft.com/office/officeart/2005/8/layout/hierarchy2"/>
    <dgm:cxn modelId="{D46B5314-1213-4C84-96C2-E5C6F13E5B97}" type="presParOf" srcId="{81B8013D-90D5-45A9-8B4B-BF7D3BD54942}" destId="{78FFD0A5-EFF7-4D75-9190-24A2A39A0A14}" srcOrd="0" destOrd="0" presId="urn:microsoft.com/office/officeart/2005/8/layout/hierarchy2"/>
    <dgm:cxn modelId="{63230BD2-996B-492A-B97C-CF3E30F53A86}" type="presParOf" srcId="{81B8013D-90D5-45A9-8B4B-BF7D3BD54942}" destId="{2B786ED4-C331-4CCB-A219-049FDEC12BC1}" srcOrd="1" destOrd="0" presId="urn:microsoft.com/office/officeart/2005/8/layout/hierarchy2"/>
    <dgm:cxn modelId="{DC21766B-7C6F-44FA-A01E-1CE05AEDF45B}" type="presParOf" srcId="{2B786ED4-C331-4CCB-A219-049FDEC12BC1}" destId="{E8CC1104-E240-42BE-900E-835E00B649B3}" srcOrd="0" destOrd="0" presId="urn:microsoft.com/office/officeart/2005/8/layout/hierarchy2"/>
    <dgm:cxn modelId="{00631ABA-BF8D-40B6-825E-3B98EE092C17}" type="presParOf" srcId="{E8CC1104-E240-42BE-900E-835E00B649B3}" destId="{DB6F332D-DB1E-42F9-B0F5-86DE58B9A006}" srcOrd="0" destOrd="0" presId="urn:microsoft.com/office/officeart/2005/8/layout/hierarchy2"/>
    <dgm:cxn modelId="{66BE95FD-C832-468A-A123-32BA56620E2A}" type="presParOf" srcId="{2B786ED4-C331-4CCB-A219-049FDEC12BC1}" destId="{12A24013-BD94-4075-B65C-E72D4CC5DA9F}" srcOrd="1" destOrd="0" presId="urn:microsoft.com/office/officeart/2005/8/layout/hierarchy2"/>
    <dgm:cxn modelId="{83E96A93-E61E-41CE-AEED-68CD3D3E9554}" type="presParOf" srcId="{12A24013-BD94-4075-B65C-E72D4CC5DA9F}" destId="{B8B76B01-ABE5-4B2A-967E-5B81E7EB1BEB}" srcOrd="0" destOrd="0" presId="urn:microsoft.com/office/officeart/2005/8/layout/hierarchy2"/>
    <dgm:cxn modelId="{2390B178-E5BA-4797-A869-D894E18B8BE7}" type="presParOf" srcId="{12A24013-BD94-4075-B65C-E72D4CC5DA9F}" destId="{153D918C-2E6B-4614-A103-50E828FE18BA}" srcOrd="1" destOrd="0" presId="urn:microsoft.com/office/officeart/2005/8/layout/hierarchy2"/>
    <dgm:cxn modelId="{605C0DCD-8014-4532-9B25-C8589352B6DA}" type="presParOf" srcId="{153D918C-2E6B-4614-A103-50E828FE18BA}" destId="{5F5B8F60-B6E3-4D33-8006-A534B5219659}" srcOrd="0" destOrd="0" presId="urn:microsoft.com/office/officeart/2005/8/layout/hierarchy2"/>
    <dgm:cxn modelId="{32B72603-58ED-402C-82CA-7DBAE3263DC3}" type="presParOf" srcId="{5F5B8F60-B6E3-4D33-8006-A534B5219659}" destId="{974EA6F0-7E42-4CD5-BFEE-3A3BF1F9DA7E}" srcOrd="0" destOrd="0" presId="urn:microsoft.com/office/officeart/2005/8/layout/hierarchy2"/>
    <dgm:cxn modelId="{01351134-5B24-4C71-9E4F-7D0015D260F4}" type="presParOf" srcId="{153D918C-2E6B-4614-A103-50E828FE18BA}" destId="{538F3372-CE0D-4542-85F9-3B6CD7763FB3}" srcOrd="1" destOrd="0" presId="urn:microsoft.com/office/officeart/2005/8/layout/hierarchy2"/>
    <dgm:cxn modelId="{5E2BA61E-42E8-431A-998D-2749655B87C7}" type="presParOf" srcId="{538F3372-CE0D-4542-85F9-3B6CD7763FB3}" destId="{484FF441-C91D-4E7A-BC24-9D042BC822F3}" srcOrd="0" destOrd="0" presId="urn:microsoft.com/office/officeart/2005/8/layout/hierarchy2"/>
    <dgm:cxn modelId="{B9CF5182-36AF-4349-9D1F-8B01B7960D15}" type="presParOf" srcId="{538F3372-CE0D-4542-85F9-3B6CD7763FB3}" destId="{9ECE1F91-50F5-4017-B313-AE0D00533061}" srcOrd="1" destOrd="0" presId="urn:microsoft.com/office/officeart/2005/8/layout/hierarchy2"/>
    <dgm:cxn modelId="{0AA600A8-52E3-4D0E-8106-0501B7712F59}" type="presParOf" srcId="{9ECE1F91-50F5-4017-B313-AE0D00533061}" destId="{52C33EA9-1F67-42E9-95A3-083353CEDF6A}" srcOrd="0" destOrd="0" presId="urn:microsoft.com/office/officeart/2005/8/layout/hierarchy2"/>
    <dgm:cxn modelId="{2C645C70-E028-4CA0-86BE-36BA59BA2405}" type="presParOf" srcId="{52C33EA9-1F67-42E9-95A3-083353CEDF6A}" destId="{A8E92269-108D-40EB-979D-DA3CEFA1FF1C}" srcOrd="0" destOrd="0" presId="urn:microsoft.com/office/officeart/2005/8/layout/hierarchy2"/>
    <dgm:cxn modelId="{A722CF5E-7E1B-4098-B32E-F44EA7AAEF50}" type="presParOf" srcId="{9ECE1F91-50F5-4017-B313-AE0D00533061}" destId="{C8753729-E2B8-450F-9128-731EC0602952}" srcOrd="1" destOrd="0" presId="urn:microsoft.com/office/officeart/2005/8/layout/hierarchy2"/>
    <dgm:cxn modelId="{95748031-3B4E-462E-8977-F850698C7B79}" type="presParOf" srcId="{C8753729-E2B8-450F-9128-731EC0602952}" destId="{2456E607-9E9A-461B-9DA8-D9F7AFDF1055}" srcOrd="0" destOrd="0" presId="urn:microsoft.com/office/officeart/2005/8/layout/hierarchy2"/>
    <dgm:cxn modelId="{1AEDFA4B-6557-40E7-B021-84C879955C06}" type="presParOf" srcId="{C8753729-E2B8-450F-9128-731EC0602952}" destId="{F581CF7D-63D0-46D6-BD41-50B5A9048593}" srcOrd="1" destOrd="0" presId="urn:microsoft.com/office/officeart/2005/8/layout/hierarchy2"/>
    <dgm:cxn modelId="{73EAF567-377F-44EF-82B1-118431D16B49}" type="presParOf" srcId="{9ECE1F91-50F5-4017-B313-AE0D00533061}" destId="{E11CDAD6-EF43-4F94-BA41-40CBC44693B1}" srcOrd="2" destOrd="0" presId="urn:microsoft.com/office/officeart/2005/8/layout/hierarchy2"/>
    <dgm:cxn modelId="{CCA282B7-BAA7-4F58-BF63-4364441181D5}" type="presParOf" srcId="{E11CDAD6-EF43-4F94-BA41-40CBC44693B1}" destId="{068C6179-719E-4B47-9EBE-F32060C437F0}" srcOrd="0" destOrd="0" presId="urn:microsoft.com/office/officeart/2005/8/layout/hierarchy2"/>
    <dgm:cxn modelId="{A7EECB15-BB89-4218-9B6A-828BDE785D62}" type="presParOf" srcId="{9ECE1F91-50F5-4017-B313-AE0D00533061}" destId="{74CBADCE-7DBB-49C9-AB2B-4F4E54499CFA}" srcOrd="3" destOrd="0" presId="urn:microsoft.com/office/officeart/2005/8/layout/hierarchy2"/>
    <dgm:cxn modelId="{71991261-68CD-4052-9C02-2FA96EF86DB2}" type="presParOf" srcId="{74CBADCE-7DBB-49C9-AB2B-4F4E54499CFA}" destId="{FE57452C-E001-4B6F-B3D9-B5C2BCE6A1ED}" srcOrd="0" destOrd="0" presId="urn:microsoft.com/office/officeart/2005/8/layout/hierarchy2"/>
    <dgm:cxn modelId="{8322BC54-59BF-4F92-8A38-31B5C1777708}" type="presParOf" srcId="{74CBADCE-7DBB-49C9-AB2B-4F4E54499CFA}" destId="{B0A9A8DF-F323-4D69-9E2D-187487BA5A16}" srcOrd="1" destOrd="0" presId="urn:microsoft.com/office/officeart/2005/8/layout/hierarchy2"/>
    <dgm:cxn modelId="{AC5E3E87-99DF-410B-884D-5387BE8BF27E}" type="presParOf" srcId="{9ECE1F91-50F5-4017-B313-AE0D00533061}" destId="{68A85DED-C01F-403C-9517-F2C92D2E1D99}" srcOrd="4" destOrd="0" presId="urn:microsoft.com/office/officeart/2005/8/layout/hierarchy2"/>
    <dgm:cxn modelId="{0F428C0F-4F49-45B7-8B90-52606DFE37E3}" type="presParOf" srcId="{68A85DED-C01F-403C-9517-F2C92D2E1D99}" destId="{67A478BE-7EDA-4AC0-9240-BEECD2C1B112}" srcOrd="0" destOrd="0" presId="urn:microsoft.com/office/officeart/2005/8/layout/hierarchy2"/>
    <dgm:cxn modelId="{0CCC9EC5-D980-48B3-85C4-E6417302E502}" type="presParOf" srcId="{9ECE1F91-50F5-4017-B313-AE0D00533061}" destId="{ECB87CAF-2DB1-4330-A83A-E171394034A5}" srcOrd="5" destOrd="0" presId="urn:microsoft.com/office/officeart/2005/8/layout/hierarchy2"/>
    <dgm:cxn modelId="{5F08FF8A-1363-4ADC-ADAA-BBE814FD38D8}" type="presParOf" srcId="{ECB87CAF-2DB1-4330-A83A-E171394034A5}" destId="{E5B3CEF5-212B-4333-BDA5-5231AF422114}" srcOrd="0" destOrd="0" presId="urn:microsoft.com/office/officeart/2005/8/layout/hierarchy2"/>
    <dgm:cxn modelId="{C44E6BA1-4CE2-4FA4-97BB-2CFB7DFB8A5C}" type="presParOf" srcId="{ECB87CAF-2DB1-4330-A83A-E171394034A5}" destId="{21C1B8C2-43C8-48BF-9746-CB1D67DECABF}" srcOrd="1" destOrd="0" presId="urn:microsoft.com/office/officeart/2005/8/layout/hierarchy2"/>
    <dgm:cxn modelId="{EC60D6AA-F813-467B-8D4A-3037889785DB}" type="presParOf" srcId="{2B786ED4-C331-4CCB-A219-049FDEC12BC1}" destId="{AC917292-0880-4240-9CF8-AB0D0F2B0832}" srcOrd="2" destOrd="0" presId="urn:microsoft.com/office/officeart/2005/8/layout/hierarchy2"/>
    <dgm:cxn modelId="{0EA3C7E5-B3D8-42B3-AD8C-9AC35B3D296A}" type="presParOf" srcId="{AC917292-0880-4240-9CF8-AB0D0F2B0832}" destId="{E4BF694D-E775-4639-8D69-EA549226CA94}" srcOrd="0" destOrd="0" presId="urn:microsoft.com/office/officeart/2005/8/layout/hierarchy2"/>
    <dgm:cxn modelId="{05244670-F56F-4E14-BE19-4FB9BAA68C65}" type="presParOf" srcId="{2B786ED4-C331-4CCB-A219-049FDEC12BC1}" destId="{37B81F9F-4D8B-4846-8416-F2DF3B678FAA}" srcOrd="3" destOrd="0" presId="urn:microsoft.com/office/officeart/2005/8/layout/hierarchy2"/>
    <dgm:cxn modelId="{6871B613-A784-4D7E-8341-4C29CB3B6D3C}" type="presParOf" srcId="{37B81F9F-4D8B-4846-8416-F2DF3B678FAA}" destId="{3D4DFC46-14FD-44CF-889B-312D881097D2}" srcOrd="0" destOrd="0" presId="urn:microsoft.com/office/officeart/2005/8/layout/hierarchy2"/>
    <dgm:cxn modelId="{7BE0AD6A-2439-429A-89BE-E274F9205FA6}" type="presParOf" srcId="{37B81F9F-4D8B-4846-8416-F2DF3B678FAA}" destId="{917D5023-7B29-411C-A5D9-8EC5EA9E9182}" srcOrd="1" destOrd="0" presId="urn:microsoft.com/office/officeart/2005/8/layout/hierarchy2"/>
    <dgm:cxn modelId="{18867677-60D4-489B-80B4-09B88776CA1C}" type="presParOf" srcId="{917D5023-7B29-411C-A5D9-8EC5EA9E9182}" destId="{4D5C558E-2E7D-4D1A-ABA2-D5D2DD86206F}" srcOrd="0" destOrd="0" presId="urn:microsoft.com/office/officeart/2005/8/layout/hierarchy2"/>
    <dgm:cxn modelId="{0F018217-FC4B-48D8-923D-74FFB846A6CA}" type="presParOf" srcId="{4D5C558E-2E7D-4D1A-ABA2-D5D2DD86206F}" destId="{EC993B32-D076-4951-AEE7-4200E341C468}" srcOrd="0" destOrd="0" presId="urn:microsoft.com/office/officeart/2005/8/layout/hierarchy2"/>
    <dgm:cxn modelId="{433ACF3E-B545-468A-95C7-3C51573E235F}" type="presParOf" srcId="{917D5023-7B29-411C-A5D9-8EC5EA9E9182}" destId="{2E1CE949-7538-4875-A596-272E93252598}" srcOrd="1" destOrd="0" presId="urn:microsoft.com/office/officeart/2005/8/layout/hierarchy2"/>
    <dgm:cxn modelId="{F573143D-9F2C-48C3-9388-9D27E0A1FB8D}" type="presParOf" srcId="{2E1CE949-7538-4875-A596-272E93252598}" destId="{7CFDB172-E668-43FE-B146-64584C675B7A}" srcOrd="0" destOrd="0" presId="urn:microsoft.com/office/officeart/2005/8/layout/hierarchy2"/>
    <dgm:cxn modelId="{A44D3BE0-99B3-4DA8-8A96-B11F499B4E6A}" type="presParOf" srcId="{2E1CE949-7538-4875-A596-272E93252598}" destId="{36379834-7B61-43DE-BE71-A16800DF47B8}" srcOrd="1" destOrd="0" presId="urn:microsoft.com/office/officeart/2005/8/layout/hierarchy2"/>
    <dgm:cxn modelId="{C22CF9F5-3B3B-4356-9E41-E51636FF4BDE}" type="presParOf" srcId="{36379834-7B61-43DE-BE71-A16800DF47B8}" destId="{AF3A758F-4CD4-4A21-B44A-EE5D60432290}" srcOrd="0" destOrd="0" presId="urn:microsoft.com/office/officeart/2005/8/layout/hierarchy2"/>
    <dgm:cxn modelId="{6388CF2F-1C64-4081-B4FD-D7C2DB2D9176}" type="presParOf" srcId="{AF3A758F-4CD4-4A21-B44A-EE5D60432290}" destId="{938E7890-3687-42DC-855E-CB4ABC65476D}" srcOrd="0" destOrd="0" presId="urn:microsoft.com/office/officeart/2005/8/layout/hierarchy2"/>
    <dgm:cxn modelId="{10AC88F1-5734-4DE8-A33E-CB28E2F446F0}" type="presParOf" srcId="{36379834-7B61-43DE-BE71-A16800DF47B8}" destId="{4B7B71BA-84E6-4924-AA79-3886DCAFA119}" srcOrd="1" destOrd="0" presId="urn:microsoft.com/office/officeart/2005/8/layout/hierarchy2"/>
    <dgm:cxn modelId="{02EFD368-6530-4D81-8DEC-A3BB0861EB60}" type="presParOf" srcId="{4B7B71BA-84E6-4924-AA79-3886DCAFA119}" destId="{EAD3BB15-FD98-48A1-AE91-B49E6520FB73}" srcOrd="0" destOrd="0" presId="urn:microsoft.com/office/officeart/2005/8/layout/hierarchy2"/>
    <dgm:cxn modelId="{5FDE2925-7A17-4087-AB7C-8D2589A7EFA3}" type="presParOf" srcId="{4B7B71BA-84E6-4924-AA79-3886DCAFA119}" destId="{18D337E8-52AE-4734-9779-0B4151CCD775}" srcOrd="1" destOrd="0" presId="urn:microsoft.com/office/officeart/2005/8/layout/hierarchy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94B9D6-14D9-464B-AB87-9AA8661B9B79}"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zh-CN" altLang="en-US"/>
        </a:p>
      </dgm:t>
    </dgm:pt>
    <mc:AlternateContent xmlns:mc="http://schemas.openxmlformats.org/markup-compatibility/2006" xmlns:a14="http://schemas.microsoft.com/office/drawing/2010/main">
      <mc:Choice Requires="a14">
        <dgm:pt modelId="{C1DD56FD-8541-4B87-B289-BB4A9F4FE4EA}">
          <dgm:prSet custT="1"/>
          <dgm:spPr/>
          <dgm:t>
            <a:bodyPr/>
            <a:lstStyle/>
            <a:p>
              <a:pPr rtl="0"/>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𝑦</m:t>
                    </m:r>
                    <m:r>
                      <a:rPr lang="en-US" sz="2000" i="1" smtClean="0">
                        <a:latin typeface="Cambria Math" panose="02040503050406030204" pitchFamily="18" charset="0"/>
                        <a:ea typeface="Cambria Math" panose="02040503050406030204" pitchFamily="18" charset="0"/>
                      </a:rPr>
                      <m:t>=</m:t>
                    </m:r>
                    <m:r>
                      <a:rPr lang="pt-BR" sz="2000" i="1" smtClean="0">
                        <a:latin typeface="Cambria Math" panose="02040503050406030204" pitchFamily="18" charset="0"/>
                        <a:ea typeface="Cambria Math" panose="02040503050406030204" pitchFamily="18" charset="0"/>
                      </a:rPr>
                      <m:t>𝑓</m:t>
                    </m:r>
                    <m:d>
                      <m:dPr>
                        <m:ctrlPr>
                          <a:rPr lang="pt-BR" sz="2000" i="1">
                            <a:latin typeface="Cambria Math" panose="02040503050406030204" pitchFamily="18" charset="0"/>
                            <a:ea typeface="Cambria Math" panose="02040503050406030204" pitchFamily="18" charset="0"/>
                          </a:rPr>
                        </m:ctrlPr>
                      </m:dPr>
                      <m:e>
                        <m:r>
                          <a:rPr lang="pt-BR" sz="2000" i="1">
                            <a:latin typeface="Cambria Math" panose="02040503050406030204" pitchFamily="18" charset="0"/>
                            <a:ea typeface="Cambria Math" panose="02040503050406030204" pitchFamily="18" charset="0"/>
                          </a:rPr>
                          <m:t>𝑥</m:t>
                        </m:r>
                      </m:e>
                    </m:d>
                  </m:oMath>
                </m:oMathPara>
              </a14:m>
              <a:endParaRPr lang="zh-CN" sz="2000" i="1" dirty="0">
                <a:latin typeface="Cambria Math" panose="02040503050406030204" pitchFamily="18" charset="0"/>
              </a:endParaRPr>
            </a:p>
          </dgm:t>
        </dgm:pt>
      </mc:Choice>
      <mc:Fallback xmlns="">
        <dgm:pt modelId="{C1DD56FD-8541-4B87-B289-BB4A9F4FE4EA}">
          <dgm:prSet custT="1"/>
          <dgm:spPr/>
          <dgm:t>
            <a:bodyPr/>
            <a:lstStyle/>
            <a:p>
              <a:pPr rtl="0"/>
              <a:r>
                <a:rPr lang="en-US" sz="2000" i="0" smtClean="0">
                  <a:latin typeface="Cambria Math" panose="02040503050406030204" pitchFamily="18" charset="0"/>
                  <a:ea typeface="Cambria Math" panose="02040503050406030204" pitchFamily="18" charset="0"/>
                </a:rPr>
                <a:t>𝑦=</a:t>
              </a:r>
              <a:r>
                <a:rPr lang="pt-BR" sz="2000" i="0" smtClean="0">
                  <a:latin typeface="Cambria Math" panose="02040503050406030204" pitchFamily="18" charset="0"/>
                  <a:ea typeface="Cambria Math" panose="02040503050406030204" pitchFamily="18" charset="0"/>
                </a:rPr>
                <a:t>𝑓</a:t>
              </a:r>
              <a:r>
                <a:rPr lang="pt-BR" altLang="zh-CN" sz="2000" i="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𝑥)</a:t>
              </a:r>
              <a:endParaRPr lang="zh-CN" sz="2000" i="1" dirty="0">
                <a:latin typeface="Cambria Math" panose="02040503050406030204" pitchFamily="18" charset="0"/>
              </a:endParaRPr>
            </a:p>
          </dgm:t>
        </dgm:pt>
      </mc:Fallback>
    </mc:AlternateContent>
    <dgm:pt modelId="{A089A9E3-F74C-474E-BFB4-AE768D330D4E}" type="parTrans" cxnId="{CFED224F-682C-44C9-A793-0C8FAA63B0D6}">
      <dgm:prSet/>
      <dgm:spPr/>
      <dgm:t>
        <a:bodyPr/>
        <a:lstStyle/>
        <a:p>
          <a:endParaRPr lang="zh-CN" altLang="en-US" sz="3200"/>
        </a:p>
      </dgm:t>
    </dgm:pt>
    <dgm:pt modelId="{A28EAEE1-B752-49BF-8918-B4E358A0C6CC}" type="sibTrans" cxnId="{CFED224F-682C-44C9-A793-0C8FAA63B0D6}">
      <dgm:prSet custT="1"/>
      <dgm:spPr/>
      <dgm:t>
        <a:bodyPr/>
        <a:lstStyle/>
        <a:p>
          <a:endParaRPr lang="zh-CN" altLang="en-US" sz="1400"/>
        </a:p>
      </dgm:t>
    </dgm:pt>
    <mc:AlternateContent xmlns:mc="http://schemas.openxmlformats.org/markup-compatibility/2006" xmlns:a14="http://schemas.microsoft.com/office/drawing/2010/main">
      <mc:Choice Requires="a14">
        <dgm:pt modelId="{41F2C266-4A97-41BB-BF31-B7B52A7B3260}">
          <dgm:prSet custT="1"/>
          <dgm:spPr/>
          <dgm:t>
            <a:bodyPr/>
            <a:lstStyle/>
            <a:p>
              <a:pPr rtl="0"/>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𝑦</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2</m:t>
                    </m:r>
                    <m:r>
                      <a:rPr lang="en-US" sz="2000" i="1" smtClean="0">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1</m:t>
                    </m:r>
                    <m:d>
                      <m:dPr>
                        <m:ctrlPr>
                          <a:rPr lang="pt-BR" sz="2000" i="1">
                            <a:latin typeface="Cambria Math" panose="02040503050406030204" pitchFamily="18" charset="0"/>
                            <a:ea typeface="Cambria Math" panose="02040503050406030204" pitchFamily="18" charset="0"/>
                          </a:rPr>
                        </m:ctrlPr>
                      </m:dPr>
                      <m:e>
                        <m:r>
                          <a:rPr lang="pt-BR" sz="2000" i="1">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m:t>
                    </m:r>
                  </m:oMath>
                </m:oMathPara>
              </a14:m>
              <a:endParaRPr lang="zh-CN" sz="2000" i="1" dirty="0">
                <a:latin typeface="Cambria Math" panose="02040503050406030204" pitchFamily="18" charset="0"/>
              </a:endParaRPr>
            </a:p>
          </dgm:t>
        </dgm:pt>
      </mc:Choice>
      <mc:Fallback xmlns="">
        <dgm:pt modelId="{41F2C266-4A97-41BB-BF31-B7B52A7B3260}">
          <dgm:prSet custT="1"/>
          <dgm:spPr/>
          <dgm:t>
            <a:bodyPr/>
            <a:lstStyle/>
            <a:p>
              <a:pPr rtl="0"/>
              <a:r>
                <a:rPr lang="en-US" sz="2000" i="0" smtClean="0">
                  <a:latin typeface="Cambria Math" panose="02040503050406030204" pitchFamily="18" charset="0"/>
                  <a:ea typeface="Cambria Math" panose="02040503050406030204" pitchFamily="18" charset="0"/>
                </a:rPr>
                <a:t>𝑦=𝑓</a:t>
              </a:r>
              <a:r>
                <a:rPr lang="en-US" sz="2000" b="0" i="0" baseline="30000" smtClean="0">
                  <a:latin typeface="Cambria Math" panose="02040503050406030204" pitchFamily="18" charset="0"/>
                  <a:ea typeface="Cambria Math" panose="02040503050406030204" pitchFamily="18" charset="0"/>
                </a:rPr>
                <a:t>2</a:t>
              </a:r>
              <a:r>
                <a:rPr lang="en-US" sz="2000" i="0" smtClean="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1</a:t>
              </a:r>
              <a:r>
                <a:rPr lang="pt-BR" altLang="zh-CN" sz="2000" i="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𝑥)</a:t>
              </a:r>
              <a:r>
                <a:rPr lang="en-US" sz="2000" i="0">
                  <a:latin typeface="Cambria Math" panose="02040503050406030204" pitchFamily="18" charset="0"/>
                  <a:ea typeface="Cambria Math" panose="02040503050406030204" pitchFamily="18" charset="0"/>
                </a:rPr>
                <a:t>)</a:t>
              </a:r>
              <a:endParaRPr lang="zh-CN" sz="2000" i="1" dirty="0">
                <a:latin typeface="Cambria Math" panose="02040503050406030204" pitchFamily="18" charset="0"/>
              </a:endParaRPr>
            </a:p>
          </dgm:t>
        </dgm:pt>
      </mc:Fallback>
    </mc:AlternateContent>
    <dgm:pt modelId="{46CCE478-BBB2-45F4-8D80-08CD5EA0C277}" type="parTrans" cxnId="{BBADCC05-D4CA-4A47-95E2-20D9E9A3F702}">
      <dgm:prSet/>
      <dgm:spPr/>
      <dgm:t>
        <a:bodyPr/>
        <a:lstStyle/>
        <a:p>
          <a:endParaRPr lang="zh-CN" altLang="en-US" sz="3200"/>
        </a:p>
      </dgm:t>
    </dgm:pt>
    <dgm:pt modelId="{38CF7023-AFD3-4111-89A1-5FACC591B24B}" type="sibTrans" cxnId="{BBADCC05-D4CA-4A47-95E2-20D9E9A3F702}">
      <dgm:prSet custT="1"/>
      <dgm:spPr/>
      <dgm:t>
        <a:bodyPr/>
        <a:lstStyle/>
        <a:p>
          <a:endParaRPr lang="zh-CN" altLang="en-US" sz="1400"/>
        </a:p>
      </dgm:t>
    </dgm:pt>
    <mc:AlternateContent xmlns:mc="http://schemas.openxmlformats.org/markup-compatibility/2006" xmlns:a14="http://schemas.microsoft.com/office/drawing/2010/main">
      <mc:Choice Requires="a14">
        <dgm:pt modelId="{912FECB8-3D85-4C27-B4A1-FE45042E4604}">
          <dgm:prSet custT="1"/>
          <dgm:spPr/>
          <dgm:t>
            <a:bodyPr/>
            <a:lstStyle/>
            <a:p>
              <a:pPr rtl="0"/>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𝑦</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5</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4</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3</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2</m:t>
                    </m:r>
                    <m:r>
                      <a:rPr lang="en-US" sz="2000" i="1" smtClean="0">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1</m:t>
                    </m:r>
                    <m:d>
                      <m:dPr>
                        <m:ctrlPr>
                          <a:rPr lang="pt-BR" sz="2000" i="1">
                            <a:latin typeface="Cambria Math" panose="02040503050406030204" pitchFamily="18" charset="0"/>
                            <a:ea typeface="Cambria Math" panose="02040503050406030204" pitchFamily="18" charset="0"/>
                          </a:rPr>
                        </m:ctrlPr>
                      </m:dPr>
                      <m:e>
                        <m:r>
                          <a:rPr lang="pt-BR" sz="2000" i="1">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m:t>
                    </m:r>
                  </m:oMath>
                </m:oMathPara>
              </a14:m>
              <a:endParaRPr lang="zh-CN" sz="2000" i="1" dirty="0">
                <a:latin typeface="Cambria Math" panose="02040503050406030204" pitchFamily="18" charset="0"/>
              </a:endParaRPr>
            </a:p>
          </dgm:t>
        </dgm:pt>
      </mc:Choice>
      <mc:Fallback xmlns="">
        <dgm:pt modelId="{912FECB8-3D85-4C27-B4A1-FE45042E4604}">
          <dgm:prSet custT="1"/>
          <dgm:spPr/>
          <dgm:t>
            <a:bodyPr/>
            <a:lstStyle/>
            <a:p>
              <a:pPr rtl="0"/>
              <a:r>
                <a:rPr lang="en-US" sz="2000" i="0" smtClean="0">
                  <a:latin typeface="Cambria Math" panose="02040503050406030204" pitchFamily="18" charset="0"/>
                  <a:ea typeface="Cambria Math" panose="02040503050406030204" pitchFamily="18" charset="0"/>
                </a:rPr>
                <a:t>𝑦=𝑓</a:t>
              </a:r>
              <a:r>
                <a:rPr lang="en-US" sz="2000" b="0" i="0" baseline="30000" smtClean="0">
                  <a:latin typeface="Cambria Math" panose="02040503050406030204" pitchFamily="18" charset="0"/>
                  <a:ea typeface="Cambria Math" panose="02040503050406030204" pitchFamily="18" charset="0"/>
                </a:rPr>
                <a:t>5</a:t>
              </a:r>
              <a:r>
                <a:rPr lang="en-US" sz="2000" i="0" smtClean="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4</a:t>
              </a:r>
              <a:r>
                <a:rPr lang="en-US" sz="2000" i="0" smtClean="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3</a:t>
              </a:r>
              <a:r>
                <a:rPr lang="en-US" sz="2000" i="0" smtClean="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2</a:t>
              </a:r>
              <a:r>
                <a:rPr lang="en-US" sz="2000" i="0" smtClean="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1</a:t>
              </a:r>
              <a:r>
                <a:rPr lang="pt-BR" altLang="zh-CN" sz="2000" i="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𝑥)</a:t>
              </a:r>
              <a:r>
                <a:rPr lang="en-US" sz="2000" i="0">
                  <a:latin typeface="Cambria Math" panose="02040503050406030204" pitchFamily="18" charset="0"/>
                  <a:ea typeface="Cambria Math" panose="02040503050406030204" pitchFamily="18" charset="0"/>
                </a:rPr>
                <a:t>))))</a:t>
              </a:r>
              <a:endParaRPr lang="zh-CN" sz="2000" i="1" dirty="0">
                <a:latin typeface="Cambria Math" panose="02040503050406030204" pitchFamily="18" charset="0"/>
              </a:endParaRPr>
            </a:p>
          </dgm:t>
        </dgm:pt>
      </mc:Fallback>
    </mc:AlternateContent>
    <dgm:pt modelId="{E1AC82B9-1A0D-469B-AA76-09748AF87FD9}" type="parTrans" cxnId="{4A9CC389-DD53-4448-BF71-BF328A5D3E89}">
      <dgm:prSet/>
      <dgm:spPr/>
      <dgm:t>
        <a:bodyPr/>
        <a:lstStyle/>
        <a:p>
          <a:endParaRPr lang="zh-CN" altLang="en-US" sz="3200"/>
        </a:p>
      </dgm:t>
    </dgm:pt>
    <dgm:pt modelId="{8CC43198-BDC5-4748-99CD-A9997A2201A8}" type="sibTrans" cxnId="{4A9CC389-DD53-4448-BF71-BF328A5D3E89}">
      <dgm:prSet/>
      <dgm:spPr/>
      <dgm:t>
        <a:bodyPr/>
        <a:lstStyle/>
        <a:p>
          <a:endParaRPr lang="zh-CN" altLang="en-US" sz="3200"/>
        </a:p>
      </dgm:t>
    </dgm:pt>
    <dgm:pt modelId="{8E9E83E4-04BE-4573-B7C4-A800E90E98DF}">
      <dgm:prSet custT="1"/>
      <dgm:spPr/>
      <dgm:t>
        <a:bodyPr/>
        <a:lstStyle/>
        <a:p>
          <a:pPr rtl="0"/>
          <a:r>
            <a:rPr lang="en-US" altLang="zh-CN" sz="2000" dirty="0"/>
            <a:t>…</a:t>
          </a:r>
          <a:endParaRPr lang="zh-CN" sz="2000" dirty="0"/>
        </a:p>
      </dgm:t>
    </dgm:pt>
    <dgm:pt modelId="{3FDDF0B7-8141-4578-A4D4-0C681BE0B55D}" type="parTrans" cxnId="{EA20FEF3-669C-4C78-9AF9-88FEBC132B41}">
      <dgm:prSet/>
      <dgm:spPr/>
      <dgm:t>
        <a:bodyPr/>
        <a:lstStyle/>
        <a:p>
          <a:endParaRPr lang="zh-CN" altLang="en-US" sz="3200"/>
        </a:p>
      </dgm:t>
    </dgm:pt>
    <dgm:pt modelId="{51D1F71F-A5C9-426F-B3D5-4F6940487976}" type="sibTrans" cxnId="{EA20FEF3-669C-4C78-9AF9-88FEBC132B41}">
      <dgm:prSet custT="1"/>
      <dgm:spPr/>
      <dgm:t>
        <a:bodyPr/>
        <a:lstStyle/>
        <a:p>
          <a:endParaRPr lang="zh-CN" altLang="en-US" sz="1400"/>
        </a:p>
      </dgm:t>
    </dgm:pt>
    <dgm:pt modelId="{92867A3C-C6DF-4833-A074-A8BDFA96BA78}" type="pres">
      <dgm:prSet presAssocID="{AA94B9D6-14D9-464B-AB87-9AA8661B9B79}" presName="linearFlow" presStyleCnt="0">
        <dgm:presLayoutVars>
          <dgm:resizeHandles val="exact"/>
        </dgm:presLayoutVars>
      </dgm:prSet>
      <dgm:spPr/>
    </dgm:pt>
    <dgm:pt modelId="{FCD6CC03-B4F7-430C-98D0-115893192BDE}" type="pres">
      <dgm:prSet presAssocID="{C1DD56FD-8541-4B87-B289-BB4A9F4FE4EA}" presName="node" presStyleLbl="node1" presStyleIdx="0" presStyleCnt="4">
        <dgm:presLayoutVars>
          <dgm:bulletEnabled val="1"/>
        </dgm:presLayoutVars>
      </dgm:prSet>
      <dgm:spPr/>
    </dgm:pt>
    <dgm:pt modelId="{4EF64793-5BF1-44BB-A21B-0135AFBD46AF}" type="pres">
      <dgm:prSet presAssocID="{A28EAEE1-B752-49BF-8918-B4E358A0C6CC}" presName="sibTrans" presStyleLbl="sibTrans2D1" presStyleIdx="0" presStyleCnt="3"/>
      <dgm:spPr/>
    </dgm:pt>
    <dgm:pt modelId="{92E7D38F-E55A-42CB-B86C-837C0D9078A3}" type="pres">
      <dgm:prSet presAssocID="{A28EAEE1-B752-49BF-8918-B4E358A0C6CC}" presName="connectorText" presStyleLbl="sibTrans2D1" presStyleIdx="0" presStyleCnt="3"/>
      <dgm:spPr/>
    </dgm:pt>
    <dgm:pt modelId="{9FCB7101-7B41-4F46-B29A-8B98CB20ACF4}" type="pres">
      <dgm:prSet presAssocID="{41F2C266-4A97-41BB-BF31-B7B52A7B3260}" presName="node" presStyleLbl="node1" presStyleIdx="1" presStyleCnt="4" custScaleX="216739">
        <dgm:presLayoutVars>
          <dgm:bulletEnabled val="1"/>
        </dgm:presLayoutVars>
      </dgm:prSet>
      <dgm:spPr/>
    </dgm:pt>
    <dgm:pt modelId="{0E188FDA-3031-47C5-A37C-074F9C682AE9}" type="pres">
      <dgm:prSet presAssocID="{38CF7023-AFD3-4111-89A1-5FACC591B24B}" presName="sibTrans" presStyleLbl="sibTrans2D1" presStyleIdx="1" presStyleCnt="3"/>
      <dgm:spPr/>
    </dgm:pt>
    <dgm:pt modelId="{FF5E01BF-EA3A-461C-ABB2-916E996E420E}" type="pres">
      <dgm:prSet presAssocID="{38CF7023-AFD3-4111-89A1-5FACC591B24B}" presName="connectorText" presStyleLbl="sibTrans2D1" presStyleIdx="1" presStyleCnt="3"/>
      <dgm:spPr/>
    </dgm:pt>
    <dgm:pt modelId="{18185A6C-2422-400B-9E45-ECC7B0CECAC8}" type="pres">
      <dgm:prSet presAssocID="{8E9E83E4-04BE-4573-B7C4-A800E90E98DF}" presName="node" presStyleLbl="node1" presStyleIdx="2" presStyleCnt="4">
        <dgm:presLayoutVars>
          <dgm:bulletEnabled val="1"/>
        </dgm:presLayoutVars>
      </dgm:prSet>
      <dgm:spPr/>
    </dgm:pt>
    <dgm:pt modelId="{CF55BC5C-1C33-4983-911D-EF7A771C9BEC}" type="pres">
      <dgm:prSet presAssocID="{51D1F71F-A5C9-426F-B3D5-4F6940487976}" presName="sibTrans" presStyleLbl="sibTrans2D1" presStyleIdx="2" presStyleCnt="3"/>
      <dgm:spPr/>
    </dgm:pt>
    <dgm:pt modelId="{66FFAA11-2188-4140-84FE-E73B3D5128AF}" type="pres">
      <dgm:prSet presAssocID="{51D1F71F-A5C9-426F-B3D5-4F6940487976}" presName="connectorText" presStyleLbl="sibTrans2D1" presStyleIdx="2" presStyleCnt="3"/>
      <dgm:spPr/>
    </dgm:pt>
    <dgm:pt modelId="{1F0BD8E5-EC2F-45C6-88A9-672B0AD75965}" type="pres">
      <dgm:prSet presAssocID="{912FECB8-3D85-4C27-B4A1-FE45042E4604}" presName="node" presStyleLbl="node1" presStyleIdx="3" presStyleCnt="4" custScaleX="237093" custScaleY="100524" custLinFactNeighborX="62338" custLinFactNeighborY="552">
        <dgm:presLayoutVars>
          <dgm:bulletEnabled val="1"/>
        </dgm:presLayoutVars>
      </dgm:prSet>
      <dgm:spPr/>
    </dgm:pt>
  </dgm:ptLst>
  <dgm:cxnLst>
    <dgm:cxn modelId="{BBADCC05-D4CA-4A47-95E2-20D9E9A3F702}" srcId="{AA94B9D6-14D9-464B-AB87-9AA8661B9B79}" destId="{41F2C266-4A97-41BB-BF31-B7B52A7B3260}" srcOrd="1" destOrd="0" parTransId="{46CCE478-BBB2-45F4-8D80-08CD5EA0C277}" sibTransId="{38CF7023-AFD3-4111-89A1-5FACC591B24B}"/>
    <dgm:cxn modelId="{AADB1A3B-781F-41B3-9157-89AA006696E4}" type="presOf" srcId="{41F2C266-4A97-41BB-BF31-B7B52A7B3260}" destId="{9FCB7101-7B41-4F46-B29A-8B98CB20ACF4}" srcOrd="0" destOrd="0" presId="urn:microsoft.com/office/officeart/2005/8/layout/process2"/>
    <dgm:cxn modelId="{8EC6CE3D-223F-435D-BE2C-7E339803D506}" type="presOf" srcId="{AA94B9D6-14D9-464B-AB87-9AA8661B9B79}" destId="{92867A3C-C6DF-4833-A074-A8BDFA96BA78}" srcOrd="0" destOrd="0" presId="urn:microsoft.com/office/officeart/2005/8/layout/process2"/>
    <dgm:cxn modelId="{CFED224F-682C-44C9-A793-0C8FAA63B0D6}" srcId="{AA94B9D6-14D9-464B-AB87-9AA8661B9B79}" destId="{C1DD56FD-8541-4B87-B289-BB4A9F4FE4EA}" srcOrd="0" destOrd="0" parTransId="{A089A9E3-F74C-474E-BFB4-AE768D330D4E}" sibTransId="{A28EAEE1-B752-49BF-8918-B4E358A0C6CC}"/>
    <dgm:cxn modelId="{4A9CC389-DD53-4448-BF71-BF328A5D3E89}" srcId="{AA94B9D6-14D9-464B-AB87-9AA8661B9B79}" destId="{912FECB8-3D85-4C27-B4A1-FE45042E4604}" srcOrd="3" destOrd="0" parTransId="{E1AC82B9-1A0D-469B-AA76-09748AF87FD9}" sibTransId="{8CC43198-BDC5-4748-99CD-A9997A2201A8}"/>
    <dgm:cxn modelId="{4B50108A-1323-4FD1-9468-434FEED764F1}" type="presOf" srcId="{38CF7023-AFD3-4111-89A1-5FACC591B24B}" destId="{FF5E01BF-EA3A-461C-ABB2-916E996E420E}" srcOrd="1" destOrd="0" presId="urn:microsoft.com/office/officeart/2005/8/layout/process2"/>
    <dgm:cxn modelId="{33325396-4A25-453B-8CF7-63C794E0B525}" type="presOf" srcId="{51D1F71F-A5C9-426F-B3D5-4F6940487976}" destId="{66FFAA11-2188-4140-84FE-E73B3D5128AF}" srcOrd="1" destOrd="0" presId="urn:microsoft.com/office/officeart/2005/8/layout/process2"/>
    <dgm:cxn modelId="{04648197-0A30-40DA-A412-C63043E92C5D}" type="presOf" srcId="{C1DD56FD-8541-4B87-B289-BB4A9F4FE4EA}" destId="{FCD6CC03-B4F7-430C-98D0-115893192BDE}" srcOrd="0" destOrd="0" presId="urn:microsoft.com/office/officeart/2005/8/layout/process2"/>
    <dgm:cxn modelId="{02927BD2-05B6-4ED6-8D13-0CDF1EF5613B}" type="presOf" srcId="{38CF7023-AFD3-4111-89A1-5FACC591B24B}" destId="{0E188FDA-3031-47C5-A37C-074F9C682AE9}" srcOrd="0" destOrd="0" presId="urn:microsoft.com/office/officeart/2005/8/layout/process2"/>
    <dgm:cxn modelId="{3BD37ED2-1E47-43DF-80BC-DF30D2565D6C}" type="presOf" srcId="{8E9E83E4-04BE-4573-B7C4-A800E90E98DF}" destId="{18185A6C-2422-400B-9E45-ECC7B0CECAC8}" srcOrd="0" destOrd="0" presId="urn:microsoft.com/office/officeart/2005/8/layout/process2"/>
    <dgm:cxn modelId="{12FC61E6-1480-4591-ACE5-30617D2FEA46}" type="presOf" srcId="{51D1F71F-A5C9-426F-B3D5-4F6940487976}" destId="{CF55BC5C-1C33-4983-911D-EF7A771C9BEC}" srcOrd="0" destOrd="0" presId="urn:microsoft.com/office/officeart/2005/8/layout/process2"/>
    <dgm:cxn modelId="{EA20FEF3-669C-4C78-9AF9-88FEBC132B41}" srcId="{AA94B9D6-14D9-464B-AB87-9AA8661B9B79}" destId="{8E9E83E4-04BE-4573-B7C4-A800E90E98DF}" srcOrd="2" destOrd="0" parTransId="{3FDDF0B7-8141-4578-A4D4-0C681BE0B55D}" sibTransId="{51D1F71F-A5C9-426F-B3D5-4F6940487976}"/>
    <dgm:cxn modelId="{D54597F8-F628-45D8-9358-5228F72E9195}" type="presOf" srcId="{A28EAEE1-B752-49BF-8918-B4E358A0C6CC}" destId="{4EF64793-5BF1-44BB-A21B-0135AFBD46AF}" srcOrd="0" destOrd="0" presId="urn:microsoft.com/office/officeart/2005/8/layout/process2"/>
    <dgm:cxn modelId="{3754E1F8-046A-4488-8DD9-2458DB1D0313}" type="presOf" srcId="{912FECB8-3D85-4C27-B4A1-FE45042E4604}" destId="{1F0BD8E5-EC2F-45C6-88A9-672B0AD75965}" srcOrd="0" destOrd="0" presId="urn:microsoft.com/office/officeart/2005/8/layout/process2"/>
    <dgm:cxn modelId="{AF1856FE-967D-4FC4-9B79-0172E715930B}" type="presOf" srcId="{A28EAEE1-B752-49BF-8918-B4E358A0C6CC}" destId="{92E7D38F-E55A-42CB-B86C-837C0D9078A3}" srcOrd="1" destOrd="0" presId="urn:microsoft.com/office/officeart/2005/8/layout/process2"/>
    <dgm:cxn modelId="{B9FCF1FA-927D-44A0-8971-CB623C0857C8}" type="presParOf" srcId="{92867A3C-C6DF-4833-A074-A8BDFA96BA78}" destId="{FCD6CC03-B4F7-430C-98D0-115893192BDE}" srcOrd="0" destOrd="0" presId="urn:microsoft.com/office/officeart/2005/8/layout/process2"/>
    <dgm:cxn modelId="{E1649BF5-E0A8-4D48-9FC8-E84E682A0D10}" type="presParOf" srcId="{92867A3C-C6DF-4833-A074-A8BDFA96BA78}" destId="{4EF64793-5BF1-44BB-A21B-0135AFBD46AF}" srcOrd="1" destOrd="0" presId="urn:microsoft.com/office/officeart/2005/8/layout/process2"/>
    <dgm:cxn modelId="{6D56158E-A92A-488F-99F3-C0FAF840747D}" type="presParOf" srcId="{4EF64793-5BF1-44BB-A21B-0135AFBD46AF}" destId="{92E7D38F-E55A-42CB-B86C-837C0D9078A3}" srcOrd="0" destOrd="0" presId="urn:microsoft.com/office/officeart/2005/8/layout/process2"/>
    <dgm:cxn modelId="{EA6270D7-9DC5-4825-B434-99E635AB0BD7}" type="presParOf" srcId="{92867A3C-C6DF-4833-A074-A8BDFA96BA78}" destId="{9FCB7101-7B41-4F46-B29A-8B98CB20ACF4}" srcOrd="2" destOrd="0" presId="urn:microsoft.com/office/officeart/2005/8/layout/process2"/>
    <dgm:cxn modelId="{F95D3788-47A3-4525-87D4-8B4FEAC1C8CB}" type="presParOf" srcId="{92867A3C-C6DF-4833-A074-A8BDFA96BA78}" destId="{0E188FDA-3031-47C5-A37C-074F9C682AE9}" srcOrd="3" destOrd="0" presId="urn:microsoft.com/office/officeart/2005/8/layout/process2"/>
    <dgm:cxn modelId="{70C3490F-E5AA-4C18-B6CC-4567A02E587D}" type="presParOf" srcId="{0E188FDA-3031-47C5-A37C-074F9C682AE9}" destId="{FF5E01BF-EA3A-461C-ABB2-916E996E420E}" srcOrd="0" destOrd="0" presId="urn:microsoft.com/office/officeart/2005/8/layout/process2"/>
    <dgm:cxn modelId="{0108E87E-8760-4061-8BD6-37B80FB7FE40}" type="presParOf" srcId="{92867A3C-C6DF-4833-A074-A8BDFA96BA78}" destId="{18185A6C-2422-400B-9E45-ECC7B0CECAC8}" srcOrd="4" destOrd="0" presId="urn:microsoft.com/office/officeart/2005/8/layout/process2"/>
    <dgm:cxn modelId="{AD5BC608-20E0-4CEA-AFC3-122FC2DD4E27}" type="presParOf" srcId="{92867A3C-C6DF-4833-A074-A8BDFA96BA78}" destId="{CF55BC5C-1C33-4983-911D-EF7A771C9BEC}" srcOrd="5" destOrd="0" presId="urn:microsoft.com/office/officeart/2005/8/layout/process2"/>
    <dgm:cxn modelId="{01BCCA9E-047D-413A-A742-0EB8EB0E116D}" type="presParOf" srcId="{CF55BC5C-1C33-4983-911D-EF7A771C9BEC}" destId="{66FFAA11-2188-4140-84FE-E73B3D5128AF}" srcOrd="0" destOrd="0" presId="urn:microsoft.com/office/officeart/2005/8/layout/process2"/>
    <dgm:cxn modelId="{14DA7B36-687A-4F4D-9017-B0B92DA52A7C}" type="presParOf" srcId="{92867A3C-C6DF-4833-A074-A8BDFA96BA78}" destId="{1F0BD8E5-EC2F-45C6-88A9-672B0AD75965}" srcOrd="6"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A94B9D6-14D9-464B-AB87-9AA8661B9B79}"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zh-CN" altLang="en-US"/>
        </a:p>
      </dgm:t>
    </dgm:pt>
    <dgm:pt modelId="{C1DD56FD-8541-4B87-B289-BB4A9F4FE4EA}">
      <dgm:prSet custT="1"/>
      <dgm:spPr>
        <a:blipFill>
          <a:blip xmlns:r="http://schemas.openxmlformats.org/officeDocument/2006/relationships" r:embed="rId1"/>
          <a:stretch>
            <a:fillRect/>
          </a:stretch>
        </a:blipFill>
      </dgm:spPr>
      <dgm:t>
        <a:bodyPr/>
        <a:lstStyle/>
        <a:p>
          <a:r>
            <a:rPr lang="zh-CN" altLang="en-US">
              <a:noFill/>
            </a:rPr>
            <a:t> </a:t>
          </a:r>
        </a:p>
      </dgm:t>
    </dgm:pt>
    <dgm:pt modelId="{A089A9E3-F74C-474E-BFB4-AE768D330D4E}" type="parTrans" cxnId="{CFED224F-682C-44C9-A793-0C8FAA63B0D6}">
      <dgm:prSet/>
      <dgm:spPr/>
      <dgm:t>
        <a:bodyPr/>
        <a:lstStyle/>
        <a:p>
          <a:endParaRPr lang="zh-CN" altLang="en-US" sz="3200"/>
        </a:p>
      </dgm:t>
    </dgm:pt>
    <dgm:pt modelId="{A28EAEE1-B752-49BF-8918-B4E358A0C6CC}" type="sibTrans" cxnId="{CFED224F-682C-44C9-A793-0C8FAA63B0D6}">
      <dgm:prSet custT="1"/>
      <dgm:spPr/>
      <dgm:t>
        <a:bodyPr/>
        <a:lstStyle/>
        <a:p>
          <a:endParaRPr lang="zh-CN" altLang="en-US" sz="1400"/>
        </a:p>
      </dgm:t>
    </dgm:pt>
    <dgm:pt modelId="{41F2C266-4A97-41BB-BF31-B7B52A7B3260}">
      <dgm:prSet custT="1"/>
      <dgm:spPr>
        <a:blipFill>
          <a:blip xmlns:r="http://schemas.openxmlformats.org/officeDocument/2006/relationships" r:embed="rId2"/>
          <a:stretch>
            <a:fillRect/>
          </a:stretch>
        </a:blipFill>
      </dgm:spPr>
      <dgm:t>
        <a:bodyPr/>
        <a:lstStyle/>
        <a:p>
          <a:r>
            <a:rPr lang="zh-CN" altLang="en-US">
              <a:noFill/>
            </a:rPr>
            <a:t> </a:t>
          </a:r>
        </a:p>
      </dgm:t>
    </dgm:pt>
    <dgm:pt modelId="{46CCE478-BBB2-45F4-8D80-08CD5EA0C277}" type="parTrans" cxnId="{BBADCC05-D4CA-4A47-95E2-20D9E9A3F702}">
      <dgm:prSet/>
      <dgm:spPr/>
      <dgm:t>
        <a:bodyPr/>
        <a:lstStyle/>
        <a:p>
          <a:endParaRPr lang="zh-CN" altLang="en-US" sz="3200"/>
        </a:p>
      </dgm:t>
    </dgm:pt>
    <dgm:pt modelId="{38CF7023-AFD3-4111-89A1-5FACC591B24B}" type="sibTrans" cxnId="{BBADCC05-D4CA-4A47-95E2-20D9E9A3F702}">
      <dgm:prSet custT="1"/>
      <dgm:spPr/>
      <dgm:t>
        <a:bodyPr/>
        <a:lstStyle/>
        <a:p>
          <a:endParaRPr lang="zh-CN" altLang="en-US" sz="1400"/>
        </a:p>
      </dgm:t>
    </dgm:pt>
    <dgm:pt modelId="{912FECB8-3D85-4C27-B4A1-FE45042E4604}">
      <dgm:prSet custT="1"/>
      <dgm:spPr>
        <a:blipFill>
          <a:blip xmlns:r="http://schemas.openxmlformats.org/officeDocument/2006/relationships" r:embed="rId3"/>
          <a:stretch>
            <a:fillRect/>
          </a:stretch>
        </a:blipFill>
      </dgm:spPr>
      <dgm:t>
        <a:bodyPr/>
        <a:lstStyle/>
        <a:p>
          <a:r>
            <a:rPr lang="zh-CN" altLang="en-US">
              <a:noFill/>
            </a:rPr>
            <a:t> </a:t>
          </a:r>
        </a:p>
      </dgm:t>
    </dgm:pt>
    <dgm:pt modelId="{E1AC82B9-1A0D-469B-AA76-09748AF87FD9}" type="parTrans" cxnId="{4A9CC389-DD53-4448-BF71-BF328A5D3E89}">
      <dgm:prSet/>
      <dgm:spPr/>
      <dgm:t>
        <a:bodyPr/>
        <a:lstStyle/>
        <a:p>
          <a:endParaRPr lang="zh-CN" altLang="en-US" sz="3200"/>
        </a:p>
      </dgm:t>
    </dgm:pt>
    <dgm:pt modelId="{8CC43198-BDC5-4748-99CD-A9997A2201A8}" type="sibTrans" cxnId="{4A9CC389-DD53-4448-BF71-BF328A5D3E89}">
      <dgm:prSet/>
      <dgm:spPr/>
      <dgm:t>
        <a:bodyPr/>
        <a:lstStyle/>
        <a:p>
          <a:endParaRPr lang="zh-CN" altLang="en-US" sz="3200"/>
        </a:p>
      </dgm:t>
    </dgm:pt>
    <dgm:pt modelId="{8E9E83E4-04BE-4573-B7C4-A800E90E98DF}">
      <dgm:prSet custT="1"/>
      <dgm:spPr/>
      <dgm:t>
        <a:bodyPr/>
        <a:lstStyle/>
        <a:p>
          <a:pPr rtl="0"/>
          <a:r>
            <a:rPr lang="en-US" altLang="zh-CN" sz="2000" dirty="0"/>
            <a:t>…</a:t>
          </a:r>
          <a:endParaRPr lang="zh-CN" sz="2000" dirty="0"/>
        </a:p>
      </dgm:t>
    </dgm:pt>
    <dgm:pt modelId="{3FDDF0B7-8141-4578-A4D4-0C681BE0B55D}" type="parTrans" cxnId="{EA20FEF3-669C-4C78-9AF9-88FEBC132B41}">
      <dgm:prSet/>
      <dgm:spPr/>
      <dgm:t>
        <a:bodyPr/>
        <a:lstStyle/>
        <a:p>
          <a:endParaRPr lang="zh-CN" altLang="en-US" sz="3200"/>
        </a:p>
      </dgm:t>
    </dgm:pt>
    <dgm:pt modelId="{51D1F71F-A5C9-426F-B3D5-4F6940487976}" type="sibTrans" cxnId="{EA20FEF3-669C-4C78-9AF9-88FEBC132B41}">
      <dgm:prSet custT="1"/>
      <dgm:spPr/>
      <dgm:t>
        <a:bodyPr/>
        <a:lstStyle/>
        <a:p>
          <a:endParaRPr lang="zh-CN" altLang="en-US" sz="1400"/>
        </a:p>
      </dgm:t>
    </dgm:pt>
    <dgm:pt modelId="{92867A3C-C6DF-4833-A074-A8BDFA96BA78}" type="pres">
      <dgm:prSet presAssocID="{AA94B9D6-14D9-464B-AB87-9AA8661B9B79}" presName="linearFlow" presStyleCnt="0">
        <dgm:presLayoutVars>
          <dgm:resizeHandles val="exact"/>
        </dgm:presLayoutVars>
      </dgm:prSet>
      <dgm:spPr/>
    </dgm:pt>
    <dgm:pt modelId="{FCD6CC03-B4F7-430C-98D0-115893192BDE}" type="pres">
      <dgm:prSet presAssocID="{C1DD56FD-8541-4B87-B289-BB4A9F4FE4EA}" presName="node" presStyleLbl="node1" presStyleIdx="0" presStyleCnt="4">
        <dgm:presLayoutVars>
          <dgm:bulletEnabled val="1"/>
        </dgm:presLayoutVars>
      </dgm:prSet>
      <dgm:spPr/>
    </dgm:pt>
    <dgm:pt modelId="{4EF64793-5BF1-44BB-A21B-0135AFBD46AF}" type="pres">
      <dgm:prSet presAssocID="{A28EAEE1-B752-49BF-8918-B4E358A0C6CC}" presName="sibTrans" presStyleLbl="sibTrans2D1" presStyleIdx="0" presStyleCnt="3"/>
      <dgm:spPr/>
    </dgm:pt>
    <dgm:pt modelId="{92E7D38F-E55A-42CB-B86C-837C0D9078A3}" type="pres">
      <dgm:prSet presAssocID="{A28EAEE1-B752-49BF-8918-B4E358A0C6CC}" presName="connectorText" presStyleLbl="sibTrans2D1" presStyleIdx="0" presStyleCnt="3"/>
      <dgm:spPr/>
    </dgm:pt>
    <dgm:pt modelId="{9FCB7101-7B41-4F46-B29A-8B98CB20ACF4}" type="pres">
      <dgm:prSet presAssocID="{41F2C266-4A97-41BB-BF31-B7B52A7B3260}" presName="node" presStyleLbl="node1" presStyleIdx="1" presStyleCnt="4" custScaleX="216739">
        <dgm:presLayoutVars>
          <dgm:bulletEnabled val="1"/>
        </dgm:presLayoutVars>
      </dgm:prSet>
      <dgm:spPr/>
    </dgm:pt>
    <dgm:pt modelId="{0E188FDA-3031-47C5-A37C-074F9C682AE9}" type="pres">
      <dgm:prSet presAssocID="{38CF7023-AFD3-4111-89A1-5FACC591B24B}" presName="sibTrans" presStyleLbl="sibTrans2D1" presStyleIdx="1" presStyleCnt="3"/>
      <dgm:spPr/>
    </dgm:pt>
    <dgm:pt modelId="{FF5E01BF-EA3A-461C-ABB2-916E996E420E}" type="pres">
      <dgm:prSet presAssocID="{38CF7023-AFD3-4111-89A1-5FACC591B24B}" presName="connectorText" presStyleLbl="sibTrans2D1" presStyleIdx="1" presStyleCnt="3"/>
      <dgm:spPr/>
    </dgm:pt>
    <dgm:pt modelId="{18185A6C-2422-400B-9E45-ECC7B0CECAC8}" type="pres">
      <dgm:prSet presAssocID="{8E9E83E4-04BE-4573-B7C4-A800E90E98DF}" presName="node" presStyleLbl="node1" presStyleIdx="2" presStyleCnt="4">
        <dgm:presLayoutVars>
          <dgm:bulletEnabled val="1"/>
        </dgm:presLayoutVars>
      </dgm:prSet>
      <dgm:spPr/>
    </dgm:pt>
    <dgm:pt modelId="{CF55BC5C-1C33-4983-911D-EF7A771C9BEC}" type="pres">
      <dgm:prSet presAssocID="{51D1F71F-A5C9-426F-B3D5-4F6940487976}" presName="sibTrans" presStyleLbl="sibTrans2D1" presStyleIdx="2" presStyleCnt="3"/>
      <dgm:spPr/>
    </dgm:pt>
    <dgm:pt modelId="{66FFAA11-2188-4140-84FE-E73B3D5128AF}" type="pres">
      <dgm:prSet presAssocID="{51D1F71F-A5C9-426F-B3D5-4F6940487976}" presName="connectorText" presStyleLbl="sibTrans2D1" presStyleIdx="2" presStyleCnt="3"/>
      <dgm:spPr/>
    </dgm:pt>
    <dgm:pt modelId="{1F0BD8E5-EC2F-45C6-88A9-672B0AD75965}" type="pres">
      <dgm:prSet presAssocID="{912FECB8-3D85-4C27-B4A1-FE45042E4604}" presName="node" presStyleLbl="node1" presStyleIdx="3" presStyleCnt="4" custScaleX="237093" custScaleY="100524" custLinFactNeighborX="62338" custLinFactNeighborY="552">
        <dgm:presLayoutVars>
          <dgm:bulletEnabled val="1"/>
        </dgm:presLayoutVars>
      </dgm:prSet>
      <dgm:spPr/>
    </dgm:pt>
  </dgm:ptLst>
  <dgm:cxnLst>
    <dgm:cxn modelId="{BBADCC05-D4CA-4A47-95E2-20D9E9A3F702}" srcId="{AA94B9D6-14D9-464B-AB87-9AA8661B9B79}" destId="{41F2C266-4A97-41BB-BF31-B7B52A7B3260}" srcOrd="1" destOrd="0" parTransId="{46CCE478-BBB2-45F4-8D80-08CD5EA0C277}" sibTransId="{38CF7023-AFD3-4111-89A1-5FACC591B24B}"/>
    <dgm:cxn modelId="{AADB1A3B-781F-41B3-9157-89AA006696E4}" type="presOf" srcId="{41F2C266-4A97-41BB-BF31-B7B52A7B3260}" destId="{9FCB7101-7B41-4F46-B29A-8B98CB20ACF4}" srcOrd="0" destOrd="0" presId="urn:microsoft.com/office/officeart/2005/8/layout/process2"/>
    <dgm:cxn modelId="{8EC6CE3D-223F-435D-BE2C-7E339803D506}" type="presOf" srcId="{AA94B9D6-14D9-464B-AB87-9AA8661B9B79}" destId="{92867A3C-C6DF-4833-A074-A8BDFA96BA78}" srcOrd="0" destOrd="0" presId="urn:microsoft.com/office/officeart/2005/8/layout/process2"/>
    <dgm:cxn modelId="{CFED224F-682C-44C9-A793-0C8FAA63B0D6}" srcId="{AA94B9D6-14D9-464B-AB87-9AA8661B9B79}" destId="{C1DD56FD-8541-4B87-B289-BB4A9F4FE4EA}" srcOrd="0" destOrd="0" parTransId="{A089A9E3-F74C-474E-BFB4-AE768D330D4E}" sibTransId="{A28EAEE1-B752-49BF-8918-B4E358A0C6CC}"/>
    <dgm:cxn modelId="{4A9CC389-DD53-4448-BF71-BF328A5D3E89}" srcId="{AA94B9D6-14D9-464B-AB87-9AA8661B9B79}" destId="{912FECB8-3D85-4C27-B4A1-FE45042E4604}" srcOrd="3" destOrd="0" parTransId="{E1AC82B9-1A0D-469B-AA76-09748AF87FD9}" sibTransId="{8CC43198-BDC5-4748-99CD-A9997A2201A8}"/>
    <dgm:cxn modelId="{4B50108A-1323-4FD1-9468-434FEED764F1}" type="presOf" srcId="{38CF7023-AFD3-4111-89A1-5FACC591B24B}" destId="{FF5E01BF-EA3A-461C-ABB2-916E996E420E}" srcOrd="1" destOrd="0" presId="urn:microsoft.com/office/officeart/2005/8/layout/process2"/>
    <dgm:cxn modelId="{33325396-4A25-453B-8CF7-63C794E0B525}" type="presOf" srcId="{51D1F71F-A5C9-426F-B3D5-4F6940487976}" destId="{66FFAA11-2188-4140-84FE-E73B3D5128AF}" srcOrd="1" destOrd="0" presId="urn:microsoft.com/office/officeart/2005/8/layout/process2"/>
    <dgm:cxn modelId="{04648197-0A30-40DA-A412-C63043E92C5D}" type="presOf" srcId="{C1DD56FD-8541-4B87-B289-BB4A9F4FE4EA}" destId="{FCD6CC03-B4F7-430C-98D0-115893192BDE}" srcOrd="0" destOrd="0" presId="urn:microsoft.com/office/officeart/2005/8/layout/process2"/>
    <dgm:cxn modelId="{02927BD2-05B6-4ED6-8D13-0CDF1EF5613B}" type="presOf" srcId="{38CF7023-AFD3-4111-89A1-5FACC591B24B}" destId="{0E188FDA-3031-47C5-A37C-074F9C682AE9}" srcOrd="0" destOrd="0" presId="urn:microsoft.com/office/officeart/2005/8/layout/process2"/>
    <dgm:cxn modelId="{3BD37ED2-1E47-43DF-80BC-DF30D2565D6C}" type="presOf" srcId="{8E9E83E4-04BE-4573-B7C4-A800E90E98DF}" destId="{18185A6C-2422-400B-9E45-ECC7B0CECAC8}" srcOrd="0" destOrd="0" presId="urn:microsoft.com/office/officeart/2005/8/layout/process2"/>
    <dgm:cxn modelId="{12FC61E6-1480-4591-ACE5-30617D2FEA46}" type="presOf" srcId="{51D1F71F-A5C9-426F-B3D5-4F6940487976}" destId="{CF55BC5C-1C33-4983-911D-EF7A771C9BEC}" srcOrd="0" destOrd="0" presId="urn:microsoft.com/office/officeart/2005/8/layout/process2"/>
    <dgm:cxn modelId="{EA20FEF3-669C-4C78-9AF9-88FEBC132B41}" srcId="{AA94B9D6-14D9-464B-AB87-9AA8661B9B79}" destId="{8E9E83E4-04BE-4573-B7C4-A800E90E98DF}" srcOrd="2" destOrd="0" parTransId="{3FDDF0B7-8141-4578-A4D4-0C681BE0B55D}" sibTransId="{51D1F71F-A5C9-426F-B3D5-4F6940487976}"/>
    <dgm:cxn modelId="{D54597F8-F628-45D8-9358-5228F72E9195}" type="presOf" srcId="{A28EAEE1-B752-49BF-8918-B4E358A0C6CC}" destId="{4EF64793-5BF1-44BB-A21B-0135AFBD46AF}" srcOrd="0" destOrd="0" presId="urn:microsoft.com/office/officeart/2005/8/layout/process2"/>
    <dgm:cxn modelId="{3754E1F8-046A-4488-8DD9-2458DB1D0313}" type="presOf" srcId="{912FECB8-3D85-4C27-B4A1-FE45042E4604}" destId="{1F0BD8E5-EC2F-45C6-88A9-672B0AD75965}" srcOrd="0" destOrd="0" presId="urn:microsoft.com/office/officeart/2005/8/layout/process2"/>
    <dgm:cxn modelId="{AF1856FE-967D-4FC4-9B79-0172E715930B}" type="presOf" srcId="{A28EAEE1-B752-49BF-8918-B4E358A0C6CC}" destId="{92E7D38F-E55A-42CB-B86C-837C0D9078A3}" srcOrd="1" destOrd="0" presId="urn:microsoft.com/office/officeart/2005/8/layout/process2"/>
    <dgm:cxn modelId="{B9FCF1FA-927D-44A0-8971-CB623C0857C8}" type="presParOf" srcId="{92867A3C-C6DF-4833-A074-A8BDFA96BA78}" destId="{FCD6CC03-B4F7-430C-98D0-115893192BDE}" srcOrd="0" destOrd="0" presId="urn:microsoft.com/office/officeart/2005/8/layout/process2"/>
    <dgm:cxn modelId="{E1649BF5-E0A8-4D48-9FC8-E84E682A0D10}" type="presParOf" srcId="{92867A3C-C6DF-4833-A074-A8BDFA96BA78}" destId="{4EF64793-5BF1-44BB-A21B-0135AFBD46AF}" srcOrd="1" destOrd="0" presId="urn:microsoft.com/office/officeart/2005/8/layout/process2"/>
    <dgm:cxn modelId="{6D56158E-A92A-488F-99F3-C0FAF840747D}" type="presParOf" srcId="{4EF64793-5BF1-44BB-A21B-0135AFBD46AF}" destId="{92E7D38F-E55A-42CB-B86C-837C0D9078A3}" srcOrd="0" destOrd="0" presId="urn:microsoft.com/office/officeart/2005/8/layout/process2"/>
    <dgm:cxn modelId="{EA6270D7-9DC5-4825-B434-99E635AB0BD7}" type="presParOf" srcId="{92867A3C-C6DF-4833-A074-A8BDFA96BA78}" destId="{9FCB7101-7B41-4F46-B29A-8B98CB20ACF4}" srcOrd="2" destOrd="0" presId="urn:microsoft.com/office/officeart/2005/8/layout/process2"/>
    <dgm:cxn modelId="{F95D3788-47A3-4525-87D4-8B4FEAC1C8CB}" type="presParOf" srcId="{92867A3C-C6DF-4833-A074-A8BDFA96BA78}" destId="{0E188FDA-3031-47C5-A37C-074F9C682AE9}" srcOrd="3" destOrd="0" presId="urn:microsoft.com/office/officeart/2005/8/layout/process2"/>
    <dgm:cxn modelId="{70C3490F-E5AA-4C18-B6CC-4567A02E587D}" type="presParOf" srcId="{0E188FDA-3031-47C5-A37C-074F9C682AE9}" destId="{FF5E01BF-EA3A-461C-ABB2-916E996E420E}" srcOrd="0" destOrd="0" presId="urn:microsoft.com/office/officeart/2005/8/layout/process2"/>
    <dgm:cxn modelId="{0108E87E-8760-4061-8BD6-37B80FB7FE40}" type="presParOf" srcId="{92867A3C-C6DF-4833-A074-A8BDFA96BA78}" destId="{18185A6C-2422-400B-9E45-ECC7B0CECAC8}" srcOrd="4" destOrd="0" presId="urn:microsoft.com/office/officeart/2005/8/layout/process2"/>
    <dgm:cxn modelId="{AD5BC608-20E0-4CEA-AFC3-122FC2DD4E27}" type="presParOf" srcId="{92867A3C-C6DF-4833-A074-A8BDFA96BA78}" destId="{CF55BC5C-1C33-4983-911D-EF7A771C9BEC}" srcOrd="5" destOrd="0" presId="urn:microsoft.com/office/officeart/2005/8/layout/process2"/>
    <dgm:cxn modelId="{01BCCA9E-047D-413A-A742-0EB8EB0E116D}" type="presParOf" srcId="{CF55BC5C-1C33-4983-911D-EF7A771C9BEC}" destId="{66FFAA11-2188-4140-84FE-E73B3D5128AF}" srcOrd="0" destOrd="0" presId="urn:microsoft.com/office/officeart/2005/8/layout/process2"/>
    <dgm:cxn modelId="{14DA7B36-687A-4F4D-9017-B0B92DA52A7C}" type="presParOf" srcId="{92867A3C-C6DF-4833-A074-A8BDFA96BA78}" destId="{1F0BD8E5-EC2F-45C6-88A9-672B0AD75965}" srcOrd="6"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8C20A5-A9D8-4D3E-B587-799A3BB16507}">
      <dsp:nvSpPr>
        <dsp:cNvPr id="0" name=""/>
        <dsp:cNvSpPr/>
      </dsp:nvSpPr>
      <dsp:spPr>
        <a:xfrm>
          <a:off x="5911" y="1799311"/>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ts val="0"/>
            </a:spcBef>
            <a:spcAft>
              <a:spcPts val="0"/>
            </a:spcAft>
            <a:buNone/>
          </a:pPr>
          <a:r>
            <a:rPr lang="en-US" altLang="zh-CN" sz="2000" kern="1200" dirty="0"/>
            <a:t>Knowledge</a:t>
          </a:r>
          <a:endParaRPr lang="zh-CN" altLang="en-US" sz="2000" kern="1200" dirty="0"/>
        </a:p>
      </dsp:txBody>
      <dsp:txXfrm>
        <a:off x="24145" y="1817545"/>
        <a:ext cx="1208649" cy="586090"/>
      </dsp:txXfrm>
    </dsp:sp>
    <dsp:sp modelId="{E701DB57-D095-4995-BA9F-3DC318F851BB}">
      <dsp:nvSpPr>
        <dsp:cNvPr id="0" name=""/>
        <dsp:cNvSpPr/>
      </dsp:nvSpPr>
      <dsp:spPr>
        <a:xfrm rot="17692822">
          <a:off x="908161" y="1562285"/>
          <a:ext cx="1183782" cy="22697"/>
        </a:xfrm>
        <a:custGeom>
          <a:avLst/>
          <a:gdLst/>
          <a:ahLst/>
          <a:cxnLst/>
          <a:rect l="0" t="0" r="0" b="0"/>
          <a:pathLst>
            <a:path>
              <a:moveTo>
                <a:pt x="0" y="11348"/>
              </a:moveTo>
              <a:lnTo>
                <a:pt x="1183782" y="1134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ts val="0"/>
            </a:spcBef>
            <a:spcAft>
              <a:spcPts val="0"/>
            </a:spcAft>
            <a:buNone/>
          </a:pPr>
          <a:endParaRPr lang="zh-CN" altLang="en-US" sz="800" kern="1200"/>
        </a:p>
      </dsp:txBody>
      <dsp:txXfrm>
        <a:off x="1470458" y="1544039"/>
        <a:ext cx="59189" cy="59189"/>
      </dsp:txXfrm>
    </dsp:sp>
    <dsp:sp modelId="{037CC688-649A-434F-9080-67500DD1A79D}">
      <dsp:nvSpPr>
        <dsp:cNvPr id="0" name=""/>
        <dsp:cNvSpPr/>
      </dsp:nvSpPr>
      <dsp:spPr>
        <a:xfrm>
          <a:off x="1749076" y="725397"/>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ts val="0"/>
            </a:spcBef>
            <a:spcAft>
              <a:spcPts val="0"/>
            </a:spcAft>
            <a:buNone/>
          </a:pPr>
          <a:r>
            <a:rPr lang="en-US" altLang="zh-CN" sz="2000" kern="1200" dirty="0"/>
            <a:t>Know how to do</a:t>
          </a:r>
          <a:endParaRPr lang="zh-CN" sz="2000" kern="1200" dirty="0"/>
        </a:p>
      </dsp:txBody>
      <dsp:txXfrm>
        <a:off x="1767310" y="743631"/>
        <a:ext cx="1208649" cy="586090"/>
      </dsp:txXfrm>
    </dsp:sp>
    <dsp:sp modelId="{33B9F075-4423-4B3D-A2BD-A73956F1955D}">
      <dsp:nvSpPr>
        <dsp:cNvPr id="0" name=""/>
        <dsp:cNvSpPr/>
      </dsp:nvSpPr>
      <dsp:spPr>
        <a:xfrm>
          <a:off x="2994194" y="1025328"/>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ts val="0"/>
            </a:spcBef>
            <a:spcAft>
              <a:spcPts val="0"/>
            </a:spcAft>
            <a:buNone/>
          </a:pPr>
          <a:endParaRPr lang="zh-CN" altLang="en-US" sz="800" kern="1200"/>
        </a:p>
      </dsp:txBody>
      <dsp:txXfrm>
        <a:off x="3230766" y="1024226"/>
        <a:ext cx="24902" cy="24902"/>
      </dsp:txXfrm>
    </dsp:sp>
    <dsp:sp modelId="{66091779-FD2E-4FDC-86F2-2AC227D5816C}">
      <dsp:nvSpPr>
        <dsp:cNvPr id="0" name=""/>
        <dsp:cNvSpPr/>
      </dsp:nvSpPr>
      <dsp:spPr>
        <a:xfrm>
          <a:off x="3492241" y="725397"/>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ts val="0"/>
            </a:spcBef>
            <a:spcAft>
              <a:spcPts val="0"/>
            </a:spcAft>
            <a:buNone/>
          </a:pPr>
          <a:r>
            <a:rPr lang="en-US" altLang="zh-CN" sz="2000" kern="1200" dirty="0"/>
            <a:t>Expert system</a:t>
          </a:r>
          <a:endParaRPr lang="zh-CN" altLang="en-US" sz="2000" kern="1200" dirty="0"/>
        </a:p>
      </dsp:txBody>
      <dsp:txXfrm>
        <a:off x="3510475" y="743631"/>
        <a:ext cx="1208649" cy="586090"/>
      </dsp:txXfrm>
    </dsp:sp>
    <dsp:sp modelId="{69ABC5AB-FD09-427D-B12C-5C8B1CBD2726}">
      <dsp:nvSpPr>
        <dsp:cNvPr id="0" name=""/>
        <dsp:cNvSpPr/>
      </dsp:nvSpPr>
      <dsp:spPr>
        <a:xfrm>
          <a:off x="4737358" y="1025328"/>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ts val="0"/>
            </a:spcBef>
            <a:spcAft>
              <a:spcPts val="0"/>
            </a:spcAft>
            <a:buNone/>
          </a:pPr>
          <a:endParaRPr lang="zh-CN" altLang="en-US" sz="800" kern="1200"/>
        </a:p>
      </dsp:txBody>
      <dsp:txXfrm>
        <a:off x="4973931" y="1024226"/>
        <a:ext cx="24902" cy="24902"/>
      </dsp:txXfrm>
    </dsp:sp>
    <dsp:sp modelId="{5B8380FE-0DCB-4F6C-B2BC-0BBB10FD4D3D}">
      <dsp:nvSpPr>
        <dsp:cNvPr id="0" name=""/>
        <dsp:cNvSpPr/>
      </dsp:nvSpPr>
      <dsp:spPr>
        <a:xfrm>
          <a:off x="5235405" y="725397"/>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ts val="0"/>
            </a:spcBef>
            <a:spcAft>
              <a:spcPts val="0"/>
            </a:spcAft>
            <a:buNone/>
          </a:pPr>
          <a:r>
            <a:rPr lang="en-US" altLang="zh-CN" sz="2000" kern="1200" dirty="0"/>
            <a:t>…</a:t>
          </a:r>
          <a:endParaRPr lang="zh-CN" sz="2000" kern="1200" dirty="0"/>
        </a:p>
      </dsp:txBody>
      <dsp:txXfrm>
        <a:off x="5253639" y="743631"/>
        <a:ext cx="1208649" cy="586090"/>
      </dsp:txXfrm>
    </dsp:sp>
    <dsp:sp modelId="{42EAD14C-C4CD-43F4-BBC5-79864427DD73}">
      <dsp:nvSpPr>
        <dsp:cNvPr id="0" name=""/>
        <dsp:cNvSpPr/>
      </dsp:nvSpPr>
      <dsp:spPr>
        <a:xfrm rot="3907178">
          <a:off x="908161" y="2636199"/>
          <a:ext cx="1183782" cy="22697"/>
        </a:xfrm>
        <a:custGeom>
          <a:avLst/>
          <a:gdLst/>
          <a:ahLst/>
          <a:cxnLst/>
          <a:rect l="0" t="0" r="0" b="0"/>
          <a:pathLst>
            <a:path>
              <a:moveTo>
                <a:pt x="0" y="11348"/>
              </a:moveTo>
              <a:lnTo>
                <a:pt x="1183782" y="1134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ts val="0"/>
            </a:spcBef>
            <a:spcAft>
              <a:spcPts val="0"/>
            </a:spcAft>
            <a:buNone/>
          </a:pPr>
          <a:endParaRPr lang="zh-CN" altLang="en-US" sz="800" kern="1200"/>
        </a:p>
      </dsp:txBody>
      <dsp:txXfrm>
        <a:off x="1470458" y="2617953"/>
        <a:ext cx="59189" cy="59189"/>
      </dsp:txXfrm>
    </dsp:sp>
    <dsp:sp modelId="{78FFD0A5-EFF7-4D75-9190-24A2A39A0A14}">
      <dsp:nvSpPr>
        <dsp:cNvPr id="0" name=""/>
        <dsp:cNvSpPr/>
      </dsp:nvSpPr>
      <dsp:spPr>
        <a:xfrm>
          <a:off x="1749076" y="2873225"/>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ts val="0"/>
            </a:spcBef>
            <a:spcAft>
              <a:spcPts val="0"/>
            </a:spcAft>
            <a:buNone/>
          </a:pPr>
          <a:r>
            <a:rPr lang="en-US" altLang="zh-CN" sz="2000" kern="1200" dirty="0"/>
            <a:t>Not know how to do</a:t>
          </a:r>
        </a:p>
      </dsp:txBody>
      <dsp:txXfrm>
        <a:off x="1767310" y="2891459"/>
        <a:ext cx="1208649" cy="586090"/>
      </dsp:txXfrm>
    </dsp:sp>
    <dsp:sp modelId="{E8CC1104-E240-42BE-900E-835E00B649B3}">
      <dsp:nvSpPr>
        <dsp:cNvPr id="0" name=""/>
        <dsp:cNvSpPr/>
      </dsp:nvSpPr>
      <dsp:spPr>
        <a:xfrm rot="18289469">
          <a:off x="2807148" y="2815185"/>
          <a:ext cx="872138" cy="22697"/>
        </a:xfrm>
        <a:custGeom>
          <a:avLst/>
          <a:gdLst/>
          <a:ahLst/>
          <a:cxnLst/>
          <a:rect l="0" t="0" r="0" b="0"/>
          <a:pathLst>
            <a:path>
              <a:moveTo>
                <a:pt x="0" y="11348"/>
              </a:moveTo>
              <a:lnTo>
                <a:pt x="872138"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ts val="0"/>
            </a:spcBef>
            <a:spcAft>
              <a:spcPts val="0"/>
            </a:spcAft>
            <a:buNone/>
          </a:pPr>
          <a:endParaRPr lang="zh-CN" altLang="en-US" sz="800" kern="1200"/>
        </a:p>
      </dsp:txBody>
      <dsp:txXfrm>
        <a:off x="3221414" y="2804730"/>
        <a:ext cx="43606" cy="43606"/>
      </dsp:txXfrm>
    </dsp:sp>
    <dsp:sp modelId="{B8B76B01-ABE5-4B2A-967E-5B81E7EB1BEB}">
      <dsp:nvSpPr>
        <dsp:cNvPr id="0" name=""/>
        <dsp:cNvSpPr/>
      </dsp:nvSpPr>
      <dsp:spPr>
        <a:xfrm>
          <a:off x="3492241" y="2157283"/>
          <a:ext cx="1245117" cy="622558"/>
        </a:xfrm>
        <a:prstGeom prst="roundRect">
          <a:avLst>
            <a:gd name="adj" fmla="val 10000"/>
          </a:avLst>
        </a:prstGeom>
        <a:solidFill>
          <a:schemeClr val="accent1"/>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ts val="0"/>
            </a:spcBef>
            <a:spcAft>
              <a:spcPts val="0"/>
            </a:spcAft>
            <a:buNone/>
          </a:pPr>
          <a:r>
            <a:rPr lang="en-US" altLang="zh-CN" sz="2000" kern="1200" dirty="0"/>
            <a:t>Easy to do</a:t>
          </a:r>
          <a:endParaRPr lang="zh-CN" altLang="en-US" sz="2000" kern="1200" dirty="0"/>
        </a:p>
      </dsp:txBody>
      <dsp:txXfrm>
        <a:off x="3510475" y="2175517"/>
        <a:ext cx="1208649" cy="586090"/>
      </dsp:txXfrm>
    </dsp:sp>
    <dsp:sp modelId="{5F5B8F60-B6E3-4D33-8006-A534B5219659}">
      <dsp:nvSpPr>
        <dsp:cNvPr id="0" name=""/>
        <dsp:cNvSpPr/>
      </dsp:nvSpPr>
      <dsp:spPr>
        <a:xfrm>
          <a:off x="4737358" y="2457213"/>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ts val="0"/>
            </a:spcBef>
            <a:spcAft>
              <a:spcPts val="0"/>
            </a:spcAft>
            <a:buNone/>
          </a:pPr>
          <a:endParaRPr lang="zh-CN" altLang="en-US" sz="800" kern="1200"/>
        </a:p>
      </dsp:txBody>
      <dsp:txXfrm>
        <a:off x="4973931" y="2456111"/>
        <a:ext cx="24902" cy="24902"/>
      </dsp:txXfrm>
    </dsp:sp>
    <dsp:sp modelId="{484FF441-C91D-4E7A-BC24-9D042BC822F3}">
      <dsp:nvSpPr>
        <dsp:cNvPr id="0" name=""/>
        <dsp:cNvSpPr/>
      </dsp:nvSpPr>
      <dsp:spPr>
        <a:xfrm>
          <a:off x="5235405" y="2157283"/>
          <a:ext cx="1245117" cy="622558"/>
        </a:xfrm>
        <a:prstGeom prst="roundRect">
          <a:avLst>
            <a:gd name="adj" fmla="val 10000"/>
          </a:avLst>
        </a:prstGeom>
        <a:solidFill>
          <a:srgbClr val="FF000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ts val="0"/>
            </a:spcBef>
            <a:spcAft>
              <a:spcPts val="0"/>
            </a:spcAft>
            <a:buNone/>
          </a:pPr>
          <a:r>
            <a:rPr lang="en-US" altLang="zh-CN" sz="2000" kern="1200" dirty="0"/>
            <a:t>ML</a:t>
          </a:r>
          <a:endParaRPr lang="zh-CN" altLang="en-US" sz="2000" kern="1200" dirty="0"/>
        </a:p>
      </dsp:txBody>
      <dsp:txXfrm>
        <a:off x="5253639" y="2175517"/>
        <a:ext cx="1208649" cy="586090"/>
      </dsp:txXfrm>
    </dsp:sp>
    <dsp:sp modelId="{52C33EA9-1F67-42E9-95A3-083353CEDF6A}">
      <dsp:nvSpPr>
        <dsp:cNvPr id="0" name=""/>
        <dsp:cNvSpPr/>
      </dsp:nvSpPr>
      <dsp:spPr>
        <a:xfrm rot="18289469">
          <a:off x="6293478" y="2099242"/>
          <a:ext cx="872138" cy="22697"/>
        </a:xfrm>
        <a:custGeom>
          <a:avLst/>
          <a:gdLst/>
          <a:ahLst/>
          <a:cxnLst/>
          <a:rect l="0" t="0" r="0" b="0"/>
          <a:pathLst>
            <a:path>
              <a:moveTo>
                <a:pt x="0" y="11348"/>
              </a:moveTo>
              <a:lnTo>
                <a:pt x="872138"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ts val="0"/>
            </a:spcBef>
            <a:spcAft>
              <a:spcPts val="0"/>
            </a:spcAft>
            <a:buNone/>
          </a:pPr>
          <a:endParaRPr lang="zh-CN" altLang="en-US" sz="800" kern="1200"/>
        </a:p>
      </dsp:txBody>
      <dsp:txXfrm>
        <a:off x="6707743" y="2088787"/>
        <a:ext cx="43606" cy="43606"/>
      </dsp:txXfrm>
    </dsp:sp>
    <dsp:sp modelId="{2456E607-9E9A-461B-9DA8-D9F7AFDF1055}">
      <dsp:nvSpPr>
        <dsp:cNvPr id="0" name=""/>
        <dsp:cNvSpPr/>
      </dsp:nvSpPr>
      <dsp:spPr>
        <a:xfrm>
          <a:off x="6978570" y="1441340"/>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ts val="0"/>
            </a:spcBef>
            <a:spcAft>
              <a:spcPts val="0"/>
            </a:spcAft>
            <a:buNone/>
          </a:pPr>
          <a:r>
            <a:rPr lang="en-US" altLang="zh-CN" sz="2000" kern="1200" dirty="0"/>
            <a:t>CV</a:t>
          </a:r>
          <a:endParaRPr lang="zh-CN" altLang="en-US" sz="2000" kern="1200" dirty="0"/>
        </a:p>
      </dsp:txBody>
      <dsp:txXfrm>
        <a:off x="6996804" y="1459574"/>
        <a:ext cx="1208649" cy="586090"/>
      </dsp:txXfrm>
    </dsp:sp>
    <dsp:sp modelId="{E11CDAD6-EF43-4F94-BA41-40CBC44693B1}">
      <dsp:nvSpPr>
        <dsp:cNvPr id="0" name=""/>
        <dsp:cNvSpPr/>
      </dsp:nvSpPr>
      <dsp:spPr>
        <a:xfrm>
          <a:off x="6480523" y="2457213"/>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ts val="0"/>
            </a:spcBef>
            <a:spcAft>
              <a:spcPts val="0"/>
            </a:spcAft>
            <a:buNone/>
          </a:pPr>
          <a:endParaRPr lang="zh-CN" altLang="en-US" sz="800" kern="1200"/>
        </a:p>
      </dsp:txBody>
      <dsp:txXfrm>
        <a:off x="6717095" y="2456111"/>
        <a:ext cx="24902" cy="24902"/>
      </dsp:txXfrm>
    </dsp:sp>
    <dsp:sp modelId="{FE57452C-E001-4B6F-B3D9-B5C2BCE6A1ED}">
      <dsp:nvSpPr>
        <dsp:cNvPr id="0" name=""/>
        <dsp:cNvSpPr/>
      </dsp:nvSpPr>
      <dsp:spPr>
        <a:xfrm>
          <a:off x="6978570" y="2157283"/>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ts val="0"/>
            </a:spcBef>
            <a:spcAft>
              <a:spcPts val="0"/>
            </a:spcAft>
            <a:buNone/>
          </a:pPr>
          <a:r>
            <a:rPr lang="en-US" altLang="zh-CN" sz="2000" kern="1200" dirty="0"/>
            <a:t>NLP</a:t>
          </a:r>
          <a:endParaRPr lang="zh-CN" altLang="en-US" sz="2000" kern="1200" dirty="0"/>
        </a:p>
      </dsp:txBody>
      <dsp:txXfrm>
        <a:off x="6996804" y="2175517"/>
        <a:ext cx="1208649" cy="586090"/>
      </dsp:txXfrm>
    </dsp:sp>
    <dsp:sp modelId="{68A85DED-C01F-403C-9517-F2C92D2E1D99}">
      <dsp:nvSpPr>
        <dsp:cNvPr id="0" name=""/>
        <dsp:cNvSpPr/>
      </dsp:nvSpPr>
      <dsp:spPr>
        <a:xfrm rot="3310531">
          <a:off x="6293478" y="2815185"/>
          <a:ext cx="872138" cy="22697"/>
        </a:xfrm>
        <a:custGeom>
          <a:avLst/>
          <a:gdLst/>
          <a:ahLst/>
          <a:cxnLst/>
          <a:rect l="0" t="0" r="0" b="0"/>
          <a:pathLst>
            <a:path>
              <a:moveTo>
                <a:pt x="0" y="11348"/>
              </a:moveTo>
              <a:lnTo>
                <a:pt x="872138"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ts val="0"/>
            </a:spcBef>
            <a:spcAft>
              <a:spcPts val="0"/>
            </a:spcAft>
            <a:buNone/>
          </a:pPr>
          <a:endParaRPr lang="zh-CN" altLang="en-US" sz="800" kern="1200"/>
        </a:p>
      </dsp:txBody>
      <dsp:txXfrm>
        <a:off x="6707743" y="2804730"/>
        <a:ext cx="43606" cy="43606"/>
      </dsp:txXfrm>
    </dsp:sp>
    <dsp:sp modelId="{E5B3CEF5-212B-4333-BDA5-5231AF422114}">
      <dsp:nvSpPr>
        <dsp:cNvPr id="0" name=""/>
        <dsp:cNvSpPr/>
      </dsp:nvSpPr>
      <dsp:spPr>
        <a:xfrm>
          <a:off x="6978570" y="2873225"/>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ts val="0"/>
            </a:spcBef>
            <a:spcAft>
              <a:spcPts val="0"/>
            </a:spcAft>
            <a:buNone/>
          </a:pPr>
          <a:r>
            <a:rPr lang="en-US" altLang="zh-CN" sz="2000" kern="1200" dirty="0"/>
            <a:t>Speech</a:t>
          </a:r>
          <a:endParaRPr lang="zh-CN" altLang="en-US" sz="2000" kern="1200" dirty="0"/>
        </a:p>
      </dsp:txBody>
      <dsp:txXfrm>
        <a:off x="6996804" y="2891459"/>
        <a:ext cx="1208649" cy="586090"/>
      </dsp:txXfrm>
    </dsp:sp>
    <dsp:sp modelId="{AC917292-0880-4240-9CF8-AB0D0F2B0832}">
      <dsp:nvSpPr>
        <dsp:cNvPr id="0" name=""/>
        <dsp:cNvSpPr/>
      </dsp:nvSpPr>
      <dsp:spPr>
        <a:xfrm rot="3310531">
          <a:off x="2807148" y="3531127"/>
          <a:ext cx="872138" cy="22697"/>
        </a:xfrm>
        <a:custGeom>
          <a:avLst/>
          <a:gdLst/>
          <a:ahLst/>
          <a:cxnLst/>
          <a:rect l="0" t="0" r="0" b="0"/>
          <a:pathLst>
            <a:path>
              <a:moveTo>
                <a:pt x="0" y="11348"/>
              </a:moveTo>
              <a:lnTo>
                <a:pt x="872138"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ts val="0"/>
            </a:spcBef>
            <a:spcAft>
              <a:spcPts val="0"/>
            </a:spcAft>
            <a:buNone/>
          </a:pPr>
          <a:endParaRPr lang="zh-CN" altLang="en-US" sz="800" kern="1200"/>
        </a:p>
      </dsp:txBody>
      <dsp:txXfrm>
        <a:off x="3221414" y="3520673"/>
        <a:ext cx="43606" cy="43606"/>
      </dsp:txXfrm>
    </dsp:sp>
    <dsp:sp modelId="{3D4DFC46-14FD-44CF-889B-312D881097D2}">
      <dsp:nvSpPr>
        <dsp:cNvPr id="0" name=""/>
        <dsp:cNvSpPr/>
      </dsp:nvSpPr>
      <dsp:spPr>
        <a:xfrm>
          <a:off x="3492241" y="3589168"/>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ts val="0"/>
            </a:spcBef>
            <a:spcAft>
              <a:spcPts val="0"/>
            </a:spcAft>
            <a:buNone/>
          </a:pPr>
          <a:r>
            <a:rPr lang="en-US" altLang="zh-CN" sz="2000" kern="1200" dirty="0"/>
            <a:t>Not easy to do</a:t>
          </a:r>
          <a:endParaRPr lang="zh-CN" altLang="en-US" sz="2000" kern="1200" dirty="0"/>
        </a:p>
      </dsp:txBody>
      <dsp:txXfrm>
        <a:off x="3510475" y="3607402"/>
        <a:ext cx="1208649" cy="586090"/>
      </dsp:txXfrm>
    </dsp:sp>
    <dsp:sp modelId="{4D5C558E-2E7D-4D1A-ABA2-D5D2DD86206F}">
      <dsp:nvSpPr>
        <dsp:cNvPr id="0" name=""/>
        <dsp:cNvSpPr/>
      </dsp:nvSpPr>
      <dsp:spPr>
        <a:xfrm>
          <a:off x="4737358" y="3889099"/>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ts val="0"/>
            </a:spcBef>
            <a:spcAft>
              <a:spcPts val="0"/>
            </a:spcAft>
            <a:buNone/>
          </a:pPr>
          <a:endParaRPr lang="zh-CN" altLang="en-US" sz="800" kern="1200"/>
        </a:p>
      </dsp:txBody>
      <dsp:txXfrm>
        <a:off x="4973931" y="3887996"/>
        <a:ext cx="24902" cy="24902"/>
      </dsp:txXfrm>
    </dsp:sp>
    <dsp:sp modelId="{7CFDB172-E668-43FE-B146-64584C675B7A}">
      <dsp:nvSpPr>
        <dsp:cNvPr id="0" name=""/>
        <dsp:cNvSpPr/>
      </dsp:nvSpPr>
      <dsp:spPr>
        <a:xfrm>
          <a:off x="5235405" y="3589168"/>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ts val="0"/>
            </a:spcBef>
            <a:spcAft>
              <a:spcPts val="0"/>
            </a:spcAft>
            <a:buNone/>
          </a:pPr>
          <a:r>
            <a:rPr lang="en-US" altLang="zh-CN" sz="2000" kern="1200" dirty="0"/>
            <a:t>RL</a:t>
          </a:r>
          <a:endParaRPr lang="zh-CN" altLang="en-US" sz="2000" kern="1200" dirty="0"/>
        </a:p>
      </dsp:txBody>
      <dsp:txXfrm>
        <a:off x="5253639" y="3607402"/>
        <a:ext cx="1208649" cy="586090"/>
      </dsp:txXfrm>
    </dsp:sp>
    <dsp:sp modelId="{AF3A758F-4CD4-4A21-B44A-EE5D60432290}">
      <dsp:nvSpPr>
        <dsp:cNvPr id="0" name=""/>
        <dsp:cNvSpPr/>
      </dsp:nvSpPr>
      <dsp:spPr>
        <a:xfrm>
          <a:off x="6480523" y="3889099"/>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ts val="0"/>
            </a:spcBef>
            <a:spcAft>
              <a:spcPts val="0"/>
            </a:spcAft>
            <a:buNone/>
          </a:pPr>
          <a:endParaRPr lang="zh-CN" altLang="en-US" sz="800" kern="1200"/>
        </a:p>
      </dsp:txBody>
      <dsp:txXfrm>
        <a:off x="6717095" y="3887996"/>
        <a:ext cx="24902" cy="24902"/>
      </dsp:txXfrm>
    </dsp:sp>
    <dsp:sp modelId="{EAD3BB15-FD98-48A1-AE91-B49E6520FB73}">
      <dsp:nvSpPr>
        <dsp:cNvPr id="0" name=""/>
        <dsp:cNvSpPr/>
      </dsp:nvSpPr>
      <dsp:spPr>
        <a:xfrm>
          <a:off x="6978570" y="3589168"/>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ts val="0"/>
            </a:spcBef>
            <a:spcAft>
              <a:spcPts val="0"/>
            </a:spcAft>
            <a:buNone/>
          </a:pPr>
          <a:r>
            <a:rPr lang="en-US" altLang="zh-CN" sz="2000" kern="1200" dirty="0" err="1"/>
            <a:t>Weiqi</a:t>
          </a:r>
          <a:endParaRPr lang="zh-CN" altLang="en-US" sz="2000" kern="1200" dirty="0"/>
        </a:p>
      </dsp:txBody>
      <dsp:txXfrm>
        <a:off x="6996804" y="3607402"/>
        <a:ext cx="1208649" cy="5860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D6CC03-B4F7-430C-98D0-115893192BDE}">
      <dsp:nvSpPr>
        <dsp:cNvPr id="0" name=""/>
        <dsp:cNvSpPr/>
      </dsp:nvSpPr>
      <dsp:spPr>
        <a:xfrm>
          <a:off x="1147923" y="1254"/>
          <a:ext cx="1818952" cy="4547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000" i="1" kern="1200" smtClean="0">
                    <a:latin typeface="Cambria Math" panose="02040503050406030204" pitchFamily="18" charset="0"/>
                    <a:ea typeface="Cambria Math" panose="02040503050406030204" pitchFamily="18" charset="0"/>
                  </a:rPr>
                  <m:t>𝑦</m:t>
                </m:r>
                <m:r>
                  <a:rPr lang="en-US" sz="2000" i="1" kern="1200" smtClean="0">
                    <a:latin typeface="Cambria Math" panose="02040503050406030204" pitchFamily="18" charset="0"/>
                    <a:ea typeface="Cambria Math" panose="02040503050406030204" pitchFamily="18" charset="0"/>
                  </a:rPr>
                  <m:t>=</m:t>
                </m:r>
                <m:r>
                  <a:rPr lang="pt-BR" sz="2000" i="1" kern="1200" smtClean="0">
                    <a:latin typeface="Cambria Math" panose="02040503050406030204" pitchFamily="18" charset="0"/>
                    <a:ea typeface="Cambria Math" panose="02040503050406030204" pitchFamily="18" charset="0"/>
                  </a:rPr>
                  <m:t>𝑓</m:t>
                </m:r>
                <m:d>
                  <m:dPr>
                    <m:ctrlPr>
                      <a:rPr lang="pt-BR" sz="2000" i="1" kern="1200">
                        <a:latin typeface="Cambria Math" panose="02040503050406030204" pitchFamily="18" charset="0"/>
                        <a:ea typeface="Cambria Math" panose="02040503050406030204" pitchFamily="18" charset="0"/>
                      </a:rPr>
                    </m:ctrlPr>
                  </m:dPr>
                  <m:e>
                    <m:r>
                      <a:rPr lang="pt-BR" sz="2000" i="1" kern="1200">
                        <a:latin typeface="Cambria Math" panose="02040503050406030204" pitchFamily="18" charset="0"/>
                        <a:ea typeface="Cambria Math" panose="02040503050406030204" pitchFamily="18" charset="0"/>
                      </a:rPr>
                      <m:t>𝑥</m:t>
                    </m:r>
                  </m:e>
                </m:d>
              </m:oMath>
            </m:oMathPara>
          </a14:m>
          <a:endParaRPr lang="zh-CN" sz="2000" i="1" kern="1200" dirty="0">
            <a:latin typeface="Cambria Math" panose="02040503050406030204" pitchFamily="18" charset="0"/>
          </a:endParaRPr>
        </a:p>
      </dsp:txBody>
      <dsp:txXfrm>
        <a:off x="1161242" y="14573"/>
        <a:ext cx="1792314" cy="428100"/>
      </dsp:txXfrm>
    </dsp:sp>
    <dsp:sp modelId="{4EF64793-5BF1-44BB-A21B-0135AFBD46AF}">
      <dsp:nvSpPr>
        <dsp:cNvPr id="0" name=""/>
        <dsp:cNvSpPr/>
      </dsp:nvSpPr>
      <dsp:spPr>
        <a:xfrm rot="5400000">
          <a:off x="1972136" y="467361"/>
          <a:ext cx="170526" cy="2046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5400000">
        <a:off x="1996009" y="484414"/>
        <a:ext cx="122780" cy="119368"/>
      </dsp:txXfrm>
    </dsp:sp>
    <dsp:sp modelId="{9FCB7101-7B41-4F46-B29A-8B98CB20ACF4}">
      <dsp:nvSpPr>
        <dsp:cNvPr id="0" name=""/>
        <dsp:cNvSpPr/>
      </dsp:nvSpPr>
      <dsp:spPr>
        <a:xfrm>
          <a:off x="86210" y="683361"/>
          <a:ext cx="3942379" cy="4547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000" i="1" kern="1200" smtClean="0">
                    <a:latin typeface="Cambria Math" panose="02040503050406030204" pitchFamily="18" charset="0"/>
                    <a:ea typeface="Cambria Math" panose="02040503050406030204" pitchFamily="18" charset="0"/>
                  </a:rPr>
                  <m:t>𝑦</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2</m:t>
                </m:r>
                <m:r>
                  <a:rPr lang="en-US" sz="2000" i="1" kern="1200" smtClean="0">
                    <a:latin typeface="Cambria Math" panose="02040503050406030204" pitchFamily="18" charset="0"/>
                    <a:ea typeface="Cambria Math" panose="02040503050406030204" pitchFamily="18" charset="0"/>
                  </a:rPr>
                  <m:t>(</m:t>
                </m:r>
                <m:r>
                  <a:rPr lang="pt-BR" sz="2000" i="1" kern="120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1</m:t>
                </m:r>
                <m:d>
                  <m:dPr>
                    <m:ctrlPr>
                      <a:rPr lang="pt-BR" sz="2000" i="1" kern="1200">
                        <a:latin typeface="Cambria Math" panose="02040503050406030204" pitchFamily="18" charset="0"/>
                        <a:ea typeface="Cambria Math" panose="02040503050406030204" pitchFamily="18" charset="0"/>
                      </a:rPr>
                    </m:ctrlPr>
                  </m:dPr>
                  <m:e>
                    <m:r>
                      <a:rPr lang="pt-BR" sz="2000" i="1" kern="1200">
                        <a:latin typeface="Cambria Math" panose="02040503050406030204" pitchFamily="18" charset="0"/>
                        <a:ea typeface="Cambria Math" panose="02040503050406030204" pitchFamily="18" charset="0"/>
                      </a:rPr>
                      <m:t>𝑥</m:t>
                    </m:r>
                  </m:e>
                </m:d>
                <m:r>
                  <a:rPr lang="en-US" sz="2000" i="1" kern="1200">
                    <a:latin typeface="Cambria Math" panose="02040503050406030204" pitchFamily="18" charset="0"/>
                    <a:ea typeface="Cambria Math" panose="02040503050406030204" pitchFamily="18" charset="0"/>
                  </a:rPr>
                  <m:t>)</m:t>
                </m:r>
              </m:oMath>
            </m:oMathPara>
          </a14:m>
          <a:endParaRPr lang="zh-CN" sz="2000" i="1" kern="1200" dirty="0">
            <a:latin typeface="Cambria Math" panose="02040503050406030204" pitchFamily="18" charset="0"/>
          </a:endParaRPr>
        </a:p>
      </dsp:txBody>
      <dsp:txXfrm>
        <a:off x="99529" y="696680"/>
        <a:ext cx="3915741" cy="428100"/>
      </dsp:txXfrm>
    </dsp:sp>
    <dsp:sp modelId="{0E188FDA-3031-47C5-A37C-074F9C682AE9}">
      <dsp:nvSpPr>
        <dsp:cNvPr id="0" name=""/>
        <dsp:cNvSpPr/>
      </dsp:nvSpPr>
      <dsp:spPr>
        <a:xfrm rot="5400000">
          <a:off x="1972136" y="1149468"/>
          <a:ext cx="170526" cy="2046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5400000">
        <a:off x="1996009" y="1166521"/>
        <a:ext cx="122780" cy="119368"/>
      </dsp:txXfrm>
    </dsp:sp>
    <dsp:sp modelId="{18185A6C-2422-400B-9E45-ECC7B0CECAC8}">
      <dsp:nvSpPr>
        <dsp:cNvPr id="0" name=""/>
        <dsp:cNvSpPr/>
      </dsp:nvSpPr>
      <dsp:spPr>
        <a:xfrm>
          <a:off x="1147923" y="1365469"/>
          <a:ext cx="1818952" cy="4547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altLang="zh-CN" sz="2000" kern="1200" dirty="0"/>
            <a:t>…</a:t>
          </a:r>
          <a:endParaRPr lang="zh-CN" sz="2000" kern="1200" dirty="0"/>
        </a:p>
      </dsp:txBody>
      <dsp:txXfrm>
        <a:off x="1161242" y="1378788"/>
        <a:ext cx="1792314" cy="428100"/>
      </dsp:txXfrm>
    </dsp:sp>
    <dsp:sp modelId="{CF55BC5C-1C33-4983-911D-EF7A771C9BEC}">
      <dsp:nvSpPr>
        <dsp:cNvPr id="0" name=""/>
        <dsp:cNvSpPr/>
      </dsp:nvSpPr>
      <dsp:spPr>
        <a:xfrm rot="5400000">
          <a:off x="1971666" y="1832203"/>
          <a:ext cx="171467" cy="2046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5400000">
        <a:off x="1996010" y="1848785"/>
        <a:ext cx="122780" cy="120027"/>
      </dsp:txXfrm>
    </dsp:sp>
    <dsp:sp modelId="{1F0BD8E5-EC2F-45C6-88A9-672B0AD75965}">
      <dsp:nvSpPr>
        <dsp:cNvPr id="0" name=""/>
        <dsp:cNvSpPr/>
      </dsp:nvSpPr>
      <dsp:spPr>
        <a:xfrm>
          <a:off x="-98904" y="2048830"/>
          <a:ext cx="4312609" cy="45712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000" i="1" kern="1200" smtClean="0">
                    <a:latin typeface="Cambria Math" panose="02040503050406030204" pitchFamily="18" charset="0"/>
                    <a:ea typeface="Cambria Math" panose="02040503050406030204" pitchFamily="18" charset="0"/>
                  </a:rPr>
                  <m:t>𝑦</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5</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4</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3</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2</m:t>
                </m:r>
                <m:r>
                  <a:rPr lang="en-US" sz="2000" i="1" kern="1200" smtClean="0">
                    <a:latin typeface="Cambria Math" panose="02040503050406030204" pitchFamily="18" charset="0"/>
                    <a:ea typeface="Cambria Math" panose="02040503050406030204" pitchFamily="18" charset="0"/>
                  </a:rPr>
                  <m:t>(</m:t>
                </m:r>
                <m:r>
                  <a:rPr lang="pt-BR" sz="2000" i="1" kern="120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1</m:t>
                </m:r>
                <m:d>
                  <m:dPr>
                    <m:ctrlPr>
                      <a:rPr lang="pt-BR" sz="2000" i="1" kern="1200">
                        <a:latin typeface="Cambria Math" panose="02040503050406030204" pitchFamily="18" charset="0"/>
                        <a:ea typeface="Cambria Math" panose="02040503050406030204" pitchFamily="18" charset="0"/>
                      </a:rPr>
                    </m:ctrlPr>
                  </m:dPr>
                  <m:e>
                    <m:r>
                      <a:rPr lang="pt-BR" sz="2000" i="1" kern="1200">
                        <a:latin typeface="Cambria Math" panose="02040503050406030204" pitchFamily="18" charset="0"/>
                        <a:ea typeface="Cambria Math" panose="02040503050406030204" pitchFamily="18" charset="0"/>
                      </a:rPr>
                      <m:t>𝑥</m:t>
                    </m:r>
                  </m:e>
                </m:d>
                <m:r>
                  <a:rPr lang="en-US" sz="2000" i="1" kern="1200">
                    <a:latin typeface="Cambria Math" panose="02040503050406030204" pitchFamily="18" charset="0"/>
                    <a:ea typeface="Cambria Math" panose="02040503050406030204" pitchFamily="18" charset="0"/>
                  </a:rPr>
                  <m:t>))))</m:t>
                </m:r>
              </m:oMath>
            </m:oMathPara>
          </a14:m>
          <a:endParaRPr lang="zh-CN" sz="2000" i="1" kern="1200" dirty="0">
            <a:latin typeface="Cambria Math" panose="02040503050406030204" pitchFamily="18" charset="0"/>
          </a:endParaRPr>
        </a:p>
      </dsp:txBody>
      <dsp:txXfrm>
        <a:off x="-85515" y="2062219"/>
        <a:ext cx="4285831" cy="43034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683E5292-C197-4B29-8ABD-C7AEB5E0B154}" type="datetimeFigureOut">
              <a:rPr lang="en-US" altLang="zh-CN"/>
              <a:pPr>
                <a:defRPr/>
              </a:pPr>
              <a:t>1/2/2026</a:t>
            </a:fld>
            <a:endParaRPr lang="en-US" altLang="zh-C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4C119E0-CEE4-4FF8-83B2-DC856A2C17CC}" type="slidenum">
              <a:rPr lang="en-US" altLang="zh-CN"/>
              <a:pPr>
                <a:defRPr/>
              </a:pPr>
              <a:t>‹#›</a:t>
            </a:fld>
            <a:endParaRPr lang="en-US" altLang="zh-CN"/>
          </a:p>
        </p:txBody>
      </p:sp>
    </p:spTree>
    <p:extLst>
      <p:ext uri="{BB962C8B-B14F-4D97-AF65-F5344CB8AC3E}">
        <p14:creationId xmlns:p14="http://schemas.microsoft.com/office/powerpoint/2010/main" val="6448963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en.wikipedia.org/wiki/Computer_chess" TargetMode="External"/><Relationship Id="rId2" Type="http://schemas.openxmlformats.org/officeDocument/2006/relationships/slide" Target="../slides/slide79.xml"/><Relationship Id="rId1" Type="http://schemas.openxmlformats.org/officeDocument/2006/relationships/notesMaster" Target="../notesMasters/notesMaster1.xml"/><Relationship Id="rId6" Type="http://schemas.openxmlformats.org/officeDocument/2006/relationships/hyperlink" Target="https://en.wikipedia.org/wiki/Supercomputer" TargetMode="External"/><Relationship Id="rId5" Type="http://schemas.openxmlformats.org/officeDocument/2006/relationships/hyperlink" Target="https://en.wikipedia.org/wiki/IBM" TargetMode="External"/><Relationship Id="rId4" Type="http://schemas.openxmlformats.org/officeDocument/2006/relationships/hyperlink" Target="https://en.wikipedia.org/wiki/Expert_system"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en.wikipedia.org/wiki/Help:IPA/English"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a:t>
            </a:fld>
            <a:endParaRPr lang="en-US" altLang="zh-CN"/>
          </a:p>
        </p:txBody>
      </p:sp>
    </p:spTree>
    <p:extLst>
      <p:ext uri="{BB962C8B-B14F-4D97-AF65-F5344CB8AC3E}">
        <p14:creationId xmlns:p14="http://schemas.microsoft.com/office/powerpoint/2010/main" val="39058698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20</a:t>
            </a:fld>
            <a:endParaRPr lang="en-US" altLang="zh-CN"/>
          </a:p>
        </p:txBody>
      </p:sp>
    </p:spTree>
    <p:extLst>
      <p:ext uri="{BB962C8B-B14F-4D97-AF65-F5344CB8AC3E}">
        <p14:creationId xmlns:p14="http://schemas.microsoft.com/office/powerpoint/2010/main" val="548978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00" dirty="0"/>
              <a:t>智能（</a:t>
            </a:r>
            <a:r>
              <a:rPr lang="en-US" altLang="zh-CN" sz="100" dirty="0"/>
              <a:t>intelligence</a:t>
            </a:r>
            <a:r>
              <a:rPr lang="zh-CN" altLang="en-US" sz="100" dirty="0"/>
              <a:t>）是现代生活中很常见的一个词，比如智能手机、智能家居、智能驾驶等。</a:t>
            </a:r>
            <a:endParaRPr lang="en-US" altLang="zh-CN" sz="100" dirty="0"/>
          </a:p>
          <a:p>
            <a:r>
              <a:rPr lang="en-US" altLang="zh-CN" sz="100" dirty="0"/>
              <a:t>AI</a:t>
            </a:r>
            <a:r>
              <a:rPr lang="zh-CN" altLang="en-US" sz="100" dirty="0"/>
              <a:t>不等于类脑智能，没有规定技术路线。</a:t>
            </a:r>
            <a:endParaRPr lang="en-US" altLang="zh-CN" sz="100" dirty="0"/>
          </a:p>
          <a:p>
            <a:r>
              <a:rPr lang="zh-CN" altLang="en-US" sz="100" dirty="0"/>
              <a:t>分成很多流派：</a:t>
            </a:r>
            <a:r>
              <a:rPr lang="en-US" altLang="zh-CN" sz="100" dirty="0"/>
              <a:t>1.</a:t>
            </a:r>
            <a:r>
              <a:rPr lang="zh-CN" altLang="en-US" sz="100" dirty="0"/>
              <a:t>连接主义，神经元（缺乏解释性）；</a:t>
            </a:r>
            <a:r>
              <a:rPr lang="en-US" altLang="zh-CN" sz="100" dirty="0"/>
              <a:t>2.</a:t>
            </a:r>
            <a:r>
              <a:rPr lang="zh-CN" altLang="en-US" sz="100" dirty="0"/>
              <a:t>符号主义，人的知识是用符号定义的；</a:t>
            </a:r>
            <a:r>
              <a:rPr lang="en-US" altLang="zh-CN" sz="100" dirty="0"/>
              <a:t>3.</a:t>
            </a:r>
            <a:r>
              <a:rPr lang="zh-CN" altLang="en-US" sz="100" dirty="0"/>
              <a:t>行为主义：智能是由与环境交互实现的。</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21</a:t>
            </a:fld>
            <a:endParaRPr lang="en-US" altLang="zh-CN"/>
          </a:p>
        </p:txBody>
      </p:sp>
    </p:spTree>
    <p:extLst>
      <p:ext uri="{BB962C8B-B14F-4D97-AF65-F5344CB8AC3E}">
        <p14:creationId xmlns:p14="http://schemas.microsoft.com/office/powerpoint/2010/main" val="12934182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a:defRPr/>
            </a:pPr>
            <a:fld id="{AFD8253B-1398-4495-91F9-6AC7A7072624}" type="slidenum">
              <a:rPr lang="en-US" altLang="zh-CN" smtClean="0"/>
              <a:pPr>
                <a:defRPr/>
              </a:pPr>
              <a:t>22</a:t>
            </a:fld>
            <a:endParaRPr lang="en-US" altLang="zh-CN"/>
          </a:p>
        </p:txBody>
      </p:sp>
    </p:spTree>
    <p:extLst>
      <p:ext uri="{BB962C8B-B14F-4D97-AF65-F5344CB8AC3E}">
        <p14:creationId xmlns:p14="http://schemas.microsoft.com/office/powerpoint/2010/main" val="41901574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WordNet</a:t>
            </a:r>
            <a:r>
              <a:rPr kumimoji="1" lang="zh-CN" altLang="en-US" dirty="0"/>
              <a:t>，知识期：专家知识</a:t>
            </a:r>
            <a:endParaRPr kumimoji="1" lang="en-US" altLang="zh-CN" dirty="0"/>
          </a:p>
          <a:p>
            <a:r>
              <a:rPr kumimoji="1" lang="zh-CN" altLang="en-US" dirty="0"/>
              <a:t>规模越来越大，维护困难，知识冲突</a:t>
            </a: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23</a:t>
            </a:fld>
            <a:endParaRPr lang="en-US" altLang="zh-CN"/>
          </a:p>
        </p:txBody>
      </p:sp>
    </p:spTree>
    <p:extLst>
      <p:ext uri="{BB962C8B-B14F-4D97-AF65-F5344CB8AC3E}">
        <p14:creationId xmlns:p14="http://schemas.microsoft.com/office/powerpoint/2010/main" val="2495193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24</a:t>
            </a:fld>
            <a:endParaRPr lang="en-US" altLang="zh-CN"/>
          </a:p>
        </p:txBody>
      </p:sp>
    </p:spTree>
    <p:extLst>
      <p:ext uri="{BB962C8B-B14F-4D97-AF65-F5344CB8AC3E}">
        <p14:creationId xmlns:p14="http://schemas.microsoft.com/office/powerpoint/2010/main" val="10975798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写一个程序把这两堆三角形分开，怎么实现？（简单规则，也能达到某种智能）</a:t>
            </a:r>
            <a:endParaRPr kumimoji="1" lang="en-US" altLang="zh-CN" dirty="0"/>
          </a:p>
          <a:p>
            <a:r>
              <a:rPr kumimoji="1" lang="zh-CN" altLang="en-US" dirty="0"/>
              <a:t>专家系统：医生看病</a:t>
            </a: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25</a:t>
            </a:fld>
            <a:endParaRPr lang="en-US" altLang="zh-CN"/>
          </a:p>
        </p:txBody>
      </p:sp>
    </p:spTree>
    <p:extLst>
      <p:ext uri="{BB962C8B-B14F-4D97-AF65-F5344CB8AC3E}">
        <p14:creationId xmlns:p14="http://schemas.microsoft.com/office/powerpoint/2010/main" val="1031598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语音信号，手写体，人能看懂，但是难以总结规则。</a:t>
            </a: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26</a:t>
            </a:fld>
            <a:endParaRPr lang="en-US" altLang="zh-CN"/>
          </a:p>
        </p:txBody>
      </p:sp>
    </p:spTree>
    <p:extLst>
      <p:ext uri="{BB962C8B-B14F-4D97-AF65-F5344CB8AC3E}">
        <p14:creationId xmlns:p14="http://schemas.microsoft.com/office/powerpoint/2010/main" val="25641478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27</a:t>
            </a:fld>
            <a:endParaRPr lang="en-US" altLang="zh-CN"/>
          </a:p>
        </p:txBody>
      </p:sp>
    </p:spTree>
    <p:extLst>
      <p:ext uri="{BB962C8B-B14F-4D97-AF65-F5344CB8AC3E}">
        <p14:creationId xmlns:p14="http://schemas.microsoft.com/office/powerpoint/2010/main" val="6026373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a:t>芒果机器学习：</a:t>
            </a:r>
            <a:r>
              <a:rPr lang="zh-CN" altLang="en-US" sz="1200" dirty="0">
                <a:solidFill>
                  <a:srgbClr val="FF0000"/>
                </a:solidFill>
              </a:rPr>
              <a:t>如果判断芒果是否甜蜜？</a:t>
            </a:r>
          </a:p>
          <a:p>
            <a:r>
              <a:rPr kumimoji="1" lang="zh-CN" altLang="en-US" dirty="0"/>
              <a:t>构建函数，分类问题</a:t>
            </a: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28</a:t>
            </a:fld>
            <a:endParaRPr lang="en-US" altLang="zh-CN"/>
          </a:p>
        </p:txBody>
      </p:sp>
    </p:spTree>
    <p:extLst>
      <p:ext uri="{BB962C8B-B14F-4D97-AF65-F5344CB8AC3E}">
        <p14:creationId xmlns:p14="http://schemas.microsoft.com/office/powerpoint/2010/main" val="5407322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29</a:t>
            </a:fld>
            <a:endParaRPr lang="en-US" altLang="zh-CN"/>
          </a:p>
        </p:txBody>
      </p:sp>
    </p:spTree>
    <p:extLst>
      <p:ext uri="{BB962C8B-B14F-4D97-AF65-F5344CB8AC3E}">
        <p14:creationId xmlns:p14="http://schemas.microsoft.com/office/powerpoint/2010/main" val="331874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2</a:t>
            </a:fld>
            <a:endParaRPr lang="en-US" altLang="zh-CN"/>
          </a:p>
        </p:txBody>
      </p:sp>
    </p:spTree>
    <p:extLst>
      <p:ext uri="{BB962C8B-B14F-4D97-AF65-F5344CB8AC3E}">
        <p14:creationId xmlns:p14="http://schemas.microsoft.com/office/powerpoint/2010/main" val="29578662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车牌识别？</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31</a:t>
            </a:fld>
            <a:endParaRPr lang="en-US" altLang="zh-CN"/>
          </a:p>
        </p:txBody>
      </p:sp>
    </p:spTree>
    <p:extLst>
      <p:ext uri="{BB962C8B-B14F-4D97-AF65-F5344CB8AC3E}">
        <p14:creationId xmlns:p14="http://schemas.microsoft.com/office/powerpoint/2010/main" val="40630702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32</a:t>
            </a:fld>
            <a:endParaRPr lang="en-US" altLang="zh-CN"/>
          </a:p>
        </p:txBody>
      </p:sp>
    </p:spTree>
    <p:extLst>
      <p:ext uri="{BB962C8B-B14F-4D97-AF65-F5344CB8AC3E}">
        <p14:creationId xmlns:p14="http://schemas.microsoft.com/office/powerpoint/2010/main" val="3577192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数据预处理：质量差的数据扔掉</a:t>
            </a:r>
            <a:endParaRPr kumimoji="1" lang="en-US" altLang="zh-CN" dirty="0"/>
          </a:p>
          <a:p>
            <a:r>
              <a:rPr kumimoji="1" lang="zh-CN" altLang="en-US" dirty="0"/>
              <a:t>特征提出：抽出一部分，去掉不重要的，挖掘隐含特征。</a:t>
            </a:r>
            <a:endParaRPr kumimoji="1" lang="en-US" altLang="zh-CN" dirty="0"/>
          </a:p>
          <a:p>
            <a:r>
              <a:rPr kumimoji="1" lang="zh-CN" altLang="en-US" dirty="0"/>
              <a:t>特征转化：组合，去除冗余</a:t>
            </a: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33</a:t>
            </a:fld>
            <a:endParaRPr lang="en-US" altLang="zh-CN"/>
          </a:p>
        </p:txBody>
      </p:sp>
    </p:spTree>
    <p:extLst>
      <p:ext uri="{BB962C8B-B14F-4D97-AF65-F5344CB8AC3E}">
        <p14:creationId xmlns:p14="http://schemas.microsoft.com/office/powerpoint/2010/main" val="32587817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人们对文本、图像的理解无法从字符串或者图像的底层特征直接获得，它需要使用人们日常生活中积累的大量经验和知识来进行推理和判断。</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对于一些高层次的抽象概念，如一幅关于节日的图像所表达出的欢乐和喜庆的感觉等，更需要根据人的知识来判断。</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圣诞老人底层特征是像素。</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七夕，底层特征看不到牛郎织女。</a:t>
            </a:r>
          </a:p>
          <a:p>
            <a:r>
              <a:rPr lang="zh-CN" altLang="en-US" dirty="0"/>
              <a:t>文本，底层特征是字。</a:t>
            </a:r>
          </a:p>
        </p:txBody>
      </p:sp>
      <p:sp>
        <p:nvSpPr>
          <p:cNvPr id="4" name="Slide Number Placeholder 3"/>
          <p:cNvSpPr>
            <a:spLocks noGrp="1"/>
          </p:cNvSpPr>
          <p:nvPr>
            <p:ph type="sldNum" sz="quarter" idx="10"/>
          </p:nvPr>
        </p:nvSpPr>
        <p:spPr/>
        <p:txBody>
          <a:bodyPr/>
          <a:lstStyle/>
          <a:p>
            <a:pPr>
              <a:defRPr/>
            </a:pPr>
            <a:fld id="{B4C119E0-CEE4-4FF8-83B2-DC856A2C17CC}" type="slidenum">
              <a:rPr lang="en-US" altLang="zh-CN" smtClean="0"/>
              <a:pPr>
                <a:defRPr/>
              </a:pPr>
              <a:t>34</a:t>
            </a:fld>
            <a:endParaRPr lang="en-US" altLang="zh-CN"/>
          </a:p>
        </p:txBody>
      </p:sp>
    </p:spTree>
    <p:extLst>
      <p:ext uri="{BB962C8B-B14F-4D97-AF65-F5344CB8AC3E}">
        <p14:creationId xmlns:p14="http://schemas.microsoft.com/office/powerpoint/2010/main" val="32841630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现代科学以物理、数学为典范，表达规律的等式实质上都是要在某种变化中，表示出一种能用量的关系显示出来的不变性的规律。</a:t>
            </a:r>
            <a:endParaRPr lang="en-US" altLang="zh-CN" dirty="0"/>
          </a:p>
          <a:p>
            <a:endParaRPr lang="en-US" altLang="zh-CN" dirty="0"/>
          </a:p>
          <a:p>
            <a:r>
              <a:rPr lang="zh-CN" altLang="en-US" dirty="0"/>
              <a:t>近义词：换汤不换药，殊途同归</a:t>
            </a:r>
            <a:endParaRPr lang="en-US" altLang="zh-CN" dirty="0"/>
          </a:p>
          <a:p>
            <a:endParaRPr lang="en-US" altLang="zh-CN" dirty="0"/>
          </a:p>
          <a:p>
            <a:r>
              <a:rPr lang="zh-CN" altLang="en-US" dirty="0"/>
              <a:t>把主要常见的动作、情形，归纳成几个公式</a:t>
            </a:r>
            <a:r>
              <a:rPr lang="en-US" altLang="zh-CN" dirty="0"/>
              <a:t>(</a:t>
            </a:r>
            <a:r>
              <a:rPr lang="zh-CN" altLang="en-US" dirty="0"/>
              <a:t>或说是套路、围棋定式之类的东西</a:t>
            </a:r>
            <a:r>
              <a:rPr lang="en-US" altLang="zh-CN" dirty="0"/>
              <a:t>)</a:t>
            </a:r>
            <a:r>
              <a:rPr lang="zh-CN" altLang="en-US" dirty="0"/>
              <a:t>，</a:t>
            </a:r>
          </a:p>
          <a:p>
            <a:endParaRPr lang="zh-CN" altLang="en-US" dirty="0"/>
          </a:p>
        </p:txBody>
      </p:sp>
      <p:sp>
        <p:nvSpPr>
          <p:cNvPr id="4" name="Slide Number Placeholder 3"/>
          <p:cNvSpPr>
            <a:spLocks noGrp="1"/>
          </p:cNvSpPr>
          <p:nvPr>
            <p:ph type="sldNum" sz="quarter" idx="10"/>
          </p:nvPr>
        </p:nvSpPr>
        <p:spPr/>
        <p:txBody>
          <a:bodyPr/>
          <a:lstStyle/>
          <a:p>
            <a:pPr>
              <a:defRPr/>
            </a:pPr>
            <a:fld id="{B4C119E0-CEE4-4FF8-83B2-DC856A2C17CC}" type="slidenum">
              <a:rPr lang="en-US" altLang="zh-CN" smtClean="0"/>
              <a:pPr>
                <a:defRPr/>
              </a:pPr>
              <a:t>35</a:t>
            </a:fld>
            <a:endParaRPr lang="en-US" altLang="zh-CN"/>
          </a:p>
        </p:txBody>
      </p:sp>
    </p:spTree>
    <p:extLst>
      <p:ext uri="{BB962C8B-B14F-4D97-AF65-F5344CB8AC3E}">
        <p14:creationId xmlns:p14="http://schemas.microsoft.com/office/powerpoint/2010/main" val="42883607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分布式表示：多个维度合起来共同表示一个语义。</a:t>
            </a:r>
            <a:endParaRPr lang="en-US" altLang="zh-CN" dirty="0"/>
          </a:p>
          <a:p>
            <a:r>
              <a:rPr lang="zh-CN" altLang="en-US" dirty="0"/>
              <a:t>局部表示：</a:t>
            </a:r>
            <a:r>
              <a:rPr lang="en-US" altLang="zh-CN" dirty="0"/>
              <a:t>k</a:t>
            </a:r>
            <a:r>
              <a:rPr lang="zh-CN" altLang="en-US" dirty="0"/>
              <a:t>维表示</a:t>
            </a:r>
            <a:r>
              <a:rPr lang="en-US" altLang="zh-CN" dirty="0"/>
              <a:t>k</a:t>
            </a:r>
            <a:r>
              <a:rPr lang="zh-CN" altLang="en-US" dirty="0"/>
              <a:t>个语义；分布式表示：每个维度表示</a:t>
            </a:r>
            <a:r>
              <a:rPr lang="en-US" altLang="zh-CN" dirty="0"/>
              <a:t>2</a:t>
            </a:r>
            <a:r>
              <a:rPr lang="zh-CN" altLang="en-US" dirty="0"/>
              <a:t>个语义，</a:t>
            </a:r>
            <a:r>
              <a:rPr lang="en-US" altLang="zh-CN" dirty="0"/>
              <a:t>2^k</a:t>
            </a:r>
          </a:p>
          <a:p>
            <a:r>
              <a:rPr lang="en-US" altLang="zh-CN" dirty="0"/>
              <a:t>RBMs, sparse coding, auto-encoders or</a:t>
            </a:r>
          </a:p>
          <a:p>
            <a:r>
              <a:rPr lang="en-US" altLang="zh-CN" dirty="0"/>
              <a:t>multi-layer neural networks can all represent up to O(2k) input</a:t>
            </a:r>
          </a:p>
          <a:p>
            <a:r>
              <a:rPr lang="en-US" altLang="zh-CN" dirty="0"/>
              <a:t>regions using only O(N) parameters (with k the number of</a:t>
            </a:r>
          </a:p>
          <a:p>
            <a:r>
              <a:rPr lang="en-US" altLang="zh-CN" dirty="0"/>
              <a:t>non-zero elements in a sparse representation, and k = N in</a:t>
            </a:r>
          </a:p>
          <a:p>
            <a:r>
              <a:rPr lang="en-US" altLang="zh-CN" dirty="0"/>
              <a:t>non-sparse RBMs and other dense representations).</a:t>
            </a:r>
            <a:endParaRPr lang="zh-CN" altLang="en-US" dirty="0"/>
          </a:p>
        </p:txBody>
      </p:sp>
      <p:sp>
        <p:nvSpPr>
          <p:cNvPr id="4" name="Slide Number Placeholder 3"/>
          <p:cNvSpPr>
            <a:spLocks noGrp="1"/>
          </p:cNvSpPr>
          <p:nvPr>
            <p:ph type="sldNum" sz="quarter" idx="10"/>
          </p:nvPr>
        </p:nvSpPr>
        <p:spPr/>
        <p:txBody>
          <a:bodyPr/>
          <a:lstStyle/>
          <a:p>
            <a:pPr>
              <a:defRPr/>
            </a:pPr>
            <a:fld id="{B4C119E0-CEE4-4FF8-83B2-DC856A2C17CC}" type="slidenum">
              <a:rPr lang="en-US" altLang="zh-CN" smtClean="0"/>
              <a:pPr>
                <a:defRPr/>
              </a:pPr>
              <a:t>36</a:t>
            </a:fld>
            <a:endParaRPr lang="en-US" altLang="zh-CN"/>
          </a:p>
        </p:txBody>
      </p:sp>
    </p:spTree>
    <p:extLst>
      <p:ext uri="{BB962C8B-B14F-4D97-AF65-F5344CB8AC3E}">
        <p14:creationId xmlns:p14="http://schemas.microsoft.com/office/powerpoint/2010/main" val="23064208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据不完全统计，现有的颜色命名已经有</a:t>
            </a:r>
            <a:r>
              <a:rPr lang="en-US" altLang="zh-CN" dirty="0"/>
              <a:t>1300</a:t>
            </a:r>
            <a:r>
              <a:rPr lang="zh-CN" altLang="en-US" dirty="0"/>
              <a:t>多种</a:t>
            </a:r>
            <a:endParaRPr lang="en-US" altLang="zh-CN" dirty="0"/>
          </a:p>
          <a:p>
            <a:r>
              <a:rPr lang="zh-CN" altLang="en-US" dirty="0"/>
              <a:t>即神经元和颜色名字是“多对多”关系。</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很有很多比如</a:t>
            </a:r>
            <a:r>
              <a:rPr lang="en-US" altLang="zh-CN" dirty="0"/>
              <a:t>``</a:t>
            </a:r>
            <a:r>
              <a:rPr lang="zh-CN" altLang="en-US" dirty="0"/>
              <a:t>红色</a:t>
            </a:r>
            <a:r>
              <a:rPr lang="en-US" altLang="zh-CN" dirty="0"/>
              <a:t>''</a:t>
            </a:r>
            <a:r>
              <a:rPr lang="zh-CN" altLang="en-US" dirty="0"/>
              <a:t>、</a:t>
            </a:r>
            <a:r>
              <a:rPr lang="en-US" altLang="zh-CN" dirty="0"/>
              <a:t>``</a:t>
            </a:r>
            <a:r>
              <a:rPr lang="zh-CN" altLang="en-US" dirty="0"/>
              <a:t>白色</a:t>
            </a:r>
            <a:r>
              <a:rPr lang="en-US" altLang="zh-CN" dirty="0"/>
              <a:t>''</a:t>
            </a:r>
            <a:r>
              <a:rPr lang="zh-CN" altLang="en-US" dirty="0"/>
              <a:t>、</a:t>
            </a:r>
            <a:r>
              <a:rPr lang="en-US" altLang="zh-CN" dirty="0"/>
              <a:t>``</a:t>
            </a:r>
            <a:r>
              <a:rPr lang="zh-CN" altLang="en-US" dirty="0"/>
              <a:t>黑色</a:t>
            </a:r>
            <a:r>
              <a:rPr lang="en-US" altLang="zh-CN" dirty="0"/>
              <a:t>''</a:t>
            </a:r>
            <a:r>
              <a:rPr lang="zh-CN" altLang="en-US" dirty="0"/>
              <a:t>、</a:t>
            </a:r>
            <a:r>
              <a:rPr lang="en-US" altLang="zh-CN" dirty="0"/>
              <a:t>``</a:t>
            </a:r>
            <a:r>
              <a:rPr lang="zh-CN" altLang="en-US" dirty="0"/>
              <a:t>绿色</a:t>
            </a:r>
            <a:r>
              <a:rPr lang="en-US" altLang="zh-CN" dirty="0"/>
              <a:t>''</a:t>
            </a:r>
            <a:r>
              <a:rPr lang="zh-CN" altLang="en-US" dirty="0"/>
              <a:t>，还有以地区或物品命名的，比如“中国红”、“普鲁士蓝”、“咖啡色”、“奶油色”等等。</a:t>
            </a:r>
          </a:p>
          <a:p>
            <a:r>
              <a:rPr lang="zh-CN" altLang="en-US" dirty="0"/>
              <a:t>分布式表示：相似度计算更理想。</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37</a:t>
            </a:fld>
            <a:endParaRPr lang="en-US" altLang="zh-CN"/>
          </a:p>
        </p:txBody>
      </p:sp>
    </p:spTree>
    <p:extLst>
      <p:ext uri="{BB962C8B-B14F-4D97-AF65-F5344CB8AC3E}">
        <p14:creationId xmlns:p14="http://schemas.microsoft.com/office/powerpoint/2010/main" val="29991385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a:defRPr/>
            </a:pPr>
            <a:fld id="{B4C119E0-CEE4-4FF8-83B2-DC856A2C17CC}" type="slidenum">
              <a:rPr lang="en-US" altLang="zh-CN" smtClean="0"/>
              <a:pPr>
                <a:defRPr/>
              </a:pPr>
              <a:t>40</a:t>
            </a:fld>
            <a:endParaRPr lang="en-US" altLang="zh-CN"/>
          </a:p>
        </p:txBody>
      </p:sp>
    </p:spTree>
    <p:extLst>
      <p:ext uri="{BB962C8B-B14F-4D97-AF65-F5344CB8AC3E}">
        <p14:creationId xmlns:p14="http://schemas.microsoft.com/office/powerpoint/2010/main" val="25315419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表示学习：希望学到的表示对后面的分类是有帮助的。</a:t>
            </a: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41</a:t>
            </a:fld>
            <a:endParaRPr lang="en-US" altLang="zh-CN"/>
          </a:p>
        </p:txBody>
      </p:sp>
    </p:spTree>
    <p:extLst>
      <p:ext uri="{BB962C8B-B14F-4D97-AF65-F5344CB8AC3E}">
        <p14:creationId xmlns:p14="http://schemas.microsoft.com/office/powerpoint/2010/main" val="7575522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42</a:t>
            </a:fld>
            <a:endParaRPr lang="en-US" altLang="zh-CN"/>
          </a:p>
        </p:txBody>
      </p:sp>
    </p:spTree>
    <p:extLst>
      <p:ext uri="{BB962C8B-B14F-4D97-AF65-F5344CB8AC3E}">
        <p14:creationId xmlns:p14="http://schemas.microsoft.com/office/powerpoint/2010/main" val="2216087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6</a:t>
            </a:fld>
            <a:endParaRPr lang="en-US" altLang="zh-CN"/>
          </a:p>
        </p:txBody>
      </p:sp>
    </p:spTree>
    <p:extLst>
      <p:ext uri="{BB962C8B-B14F-4D97-AF65-F5344CB8AC3E}">
        <p14:creationId xmlns:p14="http://schemas.microsoft.com/office/powerpoint/2010/main" val="9093931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43</a:t>
            </a:fld>
            <a:endParaRPr lang="en-US" altLang="zh-CN"/>
          </a:p>
        </p:txBody>
      </p:sp>
    </p:spTree>
    <p:extLst>
      <p:ext uri="{BB962C8B-B14F-4D97-AF65-F5344CB8AC3E}">
        <p14:creationId xmlns:p14="http://schemas.microsoft.com/office/powerpoint/2010/main" val="34199745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sz="1050" dirty="0"/>
              </a:p>
            </p:txBody>
          </p:sp>
        </mc:Choice>
        <mc:Fallback xmlns="">
          <p:sp>
            <p:nvSpPr>
              <p:cNvPr id="3" name="备注占位符 2"/>
              <p:cNvSpPr>
                <a:spLocks noGrp="1"/>
              </p:cNvSpPr>
              <p:nvPr>
                <p:ph type="body" idx="1"/>
              </p:nvPr>
            </p:nvSpPr>
            <p:spPr/>
            <p:txBody>
              <a:bodyPr/>
              <a:lstStyle/>
              <a:p>
                <a:pPr lvl="1"/>
                <a:r>
                  <a:rPr lang="zh-CN" altLang="en-US" dirty="0" smtClean="0"/>
                  <a:t>经验风险</a:t>
                </a:r>
                <a:endParaRPr lang="en-US" altLang="zh-CN" dirty="0" smtClean="0"/>
              </a:p>
              <a:p>
                <a:pPr lvl="2"/>
                <a:r>
                  <a:rPr lang="en-US" altLang="zh-CN" i="0" smtClean="0">
                    <a:latin typeface="Cambria Math" panose="02040503050406030204" pitchFamily="18" charset="0"/>
                  </a:rPr>
                  <a:t>𝑅(</a:t>
                </a:r>
                <a:r>
                  <a:rPr lang="zh-CN" altLang="en-US" i="0" smtClean="0">
                    <a:latin typeface="Cambria Math" panose="02040503050406030204" pitchFamily="18" charset="0"/>
                  </a:rPr>
                  <a:t>𝜃</a:t>
                </a:r>
                <a:r>
                  <a:rPr lang="en-US" altLang="zh-CN" i="0" smtClean="0">
                    <a:latin typeface="Cambria Math" panose="02040503050406030204" pitchFamily="18" charset="0"/>
                  </a:rPr>
                  <a:t>)=1/</a:t>
                </a:r>
                <a:r>
                  <a:rPr lang="en-US" altLang="zh-CN" i="0">
                    <a:latin typeface="Cambria Math" panose="02040503050406030204" pitchFamily="18" charset="0"/>
                  </a:rPr>
                  <a:t>N</a:t>
                </a:r>
                <a:r>
                  <a:rPr lang="en-US" altLang="zh-CN" i="0" smtClean="0">
                    <a:latin typeface="Cambria Math" panose="02040503050406030204" pitchFamily="18" charset="0"/>
                  </a:rPr>
                  <a:t> ∑_(𝑖=1)</a:t>
                </a:r>
                <a:r>
                  <a:rPr lang="en-US" altLang="zh-CN" i="0">
                    <a:latin typeface="Cambria Math" panose="02040503050406030204" pitchFamily="18" charset="0"/>
                  </a:rPr>
                  <a:t>^N</a:t>
                </a:r>
                <a:r>
                  <a:rPr lang="en-US" altLang="zh-CN" i="0" smtClean="0">
                    <a:latin typeface="Cambria Math" panose="02040503050406030204" pitchFamily="18" charset="0"/>
                  </a:rPr>
                  <a:t>▒</a:t>
                </a:r>
                <a:r>
                  <a:rPr lang="en-US" altLang="zh-CN" i="0">
                    <a:latin typeface="Cambria Math" panose="02040503050406030204" pitchFamily="18" charset="0"/>
                  </a:rPr>
                  <a:t>〖</a:t>
                </a:r>
                <a:r>
                  <a:rPr lang="en-US" altLang="zh-CN" i="0" smtClean="0">
                    <a:latin typeface="Cambria Math" panose="02040503050406030204" pitchFamily="18" charset="0"/>
                  </a:rPr>
                  <a:t>𝐿(</a:t>
                </a:r>
                <a:r>
                  <a:rPr lang="en-US" altLang="zh-CN" i="0" dirty="0">
                    <a:latin typeface="Cambria Math" panose="02040503050406030204" pitchFamily="18" charset="0"/>
                  </a:rPr>
                  <a:t>𝑦^((𝑖) )</a:t>
                </a:r>
                <a:r>
                  <a:rPr lang="en-US" altLang="zh-CN" i="0" smtClean="0">
                    <a:latin typeface="Cambria Math" panose="02040503050406030204" pitchFamily="18" charset="0"/>
                  </a:rPr>
                  <a:t>,</a:t>
                </a:r>
                <a:r>
                  <a:rPr lang="fr-FR" altLang="zh-CN" i="0">
                    <a:latin typeface="Cambria Math" panose="02040503050406030204" pitchFamily="18" charset="0"/>
                  </a:rPr>
                  <a:t> 𝑓(</a:t>
                </a:r>
                <a:r>
                  <a:rPr lang="en-US" altLang="zh-CN" i="0" dirty="0">
                    <a:latin typeface="Cambria Math" panose="02040503050406030204" pitchFamily="18" charset="0"/>
                  </a:rPr>
                  <a:t>x^((𝑖) ) )</a:t>
                </a:r>
                <a:r>
                  <a:rPr lang="en-US" altLang="zh-CN" i="0" smtClean="0">
                    <a:latin typeface="Cambria Math" panose="02040503050406030204" pitchFamily="18" charset="0"/>
                  </a:rPr>
                  <a:t>)</a:t>
                </a:r>
                <a:r>
                  <a:rPr lang="en-US" altLang="zh-CN" i="0">
                    <a:latin typeface="Cambria Math" panose="02040503050406030204" pitchFamily="18" charset="0"/>
                  </a:rPr>
                  <a:t>〗</a:t>
                </a:r>
                <a:endParaRPr lang="zh-CN" altLang="en-US" dirty="0"/>
              </a:p>
              <a:p>
                <a:pPr lvl="1"/>
                <a:r>
                  <a:rPr lang="zh-CN" altLang="en-US" dirty="0" smtClean="0"/>
                  <a:t>结构风险：</a:t>
                </a:r>
                <a:r>
                  <a:rPr lang="en-US" altLang="zh-CN" dirty="0" smtClean="0"/>
                  <a:t> </a:t>
                </a:r>
              </a:p>
              <a:p>
                <a:pPr lvl="2"/>
                <a:r>
                  <a:rPr lang="en-US" altLang="zh-CN" i="0">
                    <a:latin typeface="Cambria Math" panose="02040503050406030204" pitchFamily="18" charset="0"/>
                  </a:rPr>
                  <a:t>𝑅(</a:t>
                </a:r>
                <a:r>
                  <a:rPr lang="zh-CN" altLang="en-US" i="0">
                    <a:latin typeface="Cambria Math" panose="02040503050406030204" pitchFamily="18" charset="0"/>
                  </a:rPr>
                  <a:t>𝜃)</a:t>
                </a:r>
                <a:r>
                  <a:rPr lang="en-US" altLang="zh-CN" i="0" smtClean="0">
                    <a:latin typeface="Cambria Math" panose="02040503050406030204" pitchFamily="18" charset="0"/>
                  </a:rPr>
                  <a:t>+</a:t>
                </a:r>
                <a:r>
                  <a:rPr lang="zh-CN" altLang="en-US" i="0" smtClean="0">
                    <a:latin typeface="Cambria Math" panose="02040503050406030204" pitchFamily="18" charset="0"/>
                  </a:rPr>
                  <a:t>𝜆</a:t>
                </a:r>
                <a:r>
                  <a:rPr lang="en-US" altLang="zh-CN" i="0" smtClean="0">
                    <a:latin typeface="Cambria Math" panose="02040503050406030204" pitchFamily="18" charset="0"/>
                  </a:rPr>
                  <a:t>‖</a:t>
                </a:r>
                <a:r>
                  <a:rPr lang="zh-CN" altLang="en-US" i="0" smtClean="0">
                    <a:latin typeface="Cambria Math" panose="02040503050406030204" pitchFamily="18" charset="0"/>
                  </a:rPr>
                  <a:t>𝜃‖</a:t>
                </a:r>
                <a:r>
                  <a:rPr lang="en-US" altLang="zh-CN" baseline="30000" dirty="0" smtClean="0"/>
                  <a:t>2</a:t>
                </a:r>
              </a:p>
              <a:p>
                <a:endParaRPr lang="zh-CN" altLang="en-US" dirty="0"/>
              </a:p>
            </p:txBody>
          </p:sp>
        </mc:Fallback>
      </mc:AlternateContent>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47</a:t>
            </a:fld>
            <a:endParaRPr lang="en-US" altLang="zh-CN"/>
          </a:p>
        </p:txBody>
      </p:sp>
    </p:spTree>
    <p:extLst>
      <p:ext uri="{BB962C8B-B14F-4D97-AF65-F5344CB8AC3E}">
        <p14:creationId xmlns:p14="http://schemas.microsoft.com/office/powerpoint/2010/main" val="535570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58</a:t>
            </a:fld>
            <a:endParaRPr lang="en-US" altLang="zh-CN"/>
          </a:p>
        </p:txBody>
      </p:sp>
    </p:spTree>
    <p:extLst>
      <p:ext uri="{BB962C8B-B14F-4D97-AF65-F5344CB8AC3E}">
        <p14:creationId xmlns:p14="http://schemas.microsoft.com/office/powerpoint/2010/main" val="13095018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59</a:t>
            </a:fld>
            <a:endParaRPr lang="en-US" altLang="zh-CN"/>
          </a:p>
        </p:txBody>
      </p:sp>
    </p:spTree>
    <p:extLst>
      <p:ext uri="{BB962C8B-B14F-4D97-AF65-F5344CB8AC3E}">
        <p14:creationId xmlns:p14="http://schemas.microsoft.com/office/powerpoint/2010/main" val="500773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CN" dirty="0"/>
              <a:t>Deep architectures can lead</a:t>
            </a:r>
            <a:r>
              <a:rPr lang="zh-CN" altLang="en-US" dirty="0"/>
              <a:t> </a:t>
            </a:r>
            <a:r>
              <a:rPr lang="en-US" altLang="zh-CN" dirty="0"/>
              <a:t>to abstract representations because more abstract concepts can</a:t>
            </a:r>
            <a:r>
              <a:rPr lang="zh-CN" altLang="en-US" dirty="0"/>
              <a:t> </a:t>
            </a:r>
            <a:r>
              <a:rPr lang="en-US" altLang="zh-CN" dirty="0"/>
              <a:t>often be constructed in terms of less abstract ones.</a:t>
            </a:r>
          </a:p>
          <a:p>
            <a:r>
              <a:rPr lang="zh-CN" altLang="en-US" dirty="0"/>
              <a:t>深度：输入到输出之间的路径（信用分配）</a:t>
            </a:r>
          </a:p>
          <a:p>
            <a:r>
              <a:rPr lang="zh-CN" altLang="en-US" dirty="0"/>
              <a:t>多层人工神经网络</a:t>
            </a:r>
          </a:p>
          <a:p>
            <a:r>
              <a:rPr lang="zh-CN" altLang="en-US" dirty="0"/>
              <a:t>层数大于</a:t>
            </a:r>
            <a:r>
              <a:rPr lang="en-US" altLang="zh-CN" dirty="0"/>
              <a:t>1</a:t>
            </a:r>
          </a:p>
          <a:p>
            <a:r>
              <a:rPr lang="en-US" altLang="zh-CN" dirty="0" err="1"/>
              <a:t>Schmidhuber</a:t>
            </a:r>
            <a:r>
              <a:rPr lang="en-US" altLang="zh-CN" dirty="0"/>
              <a:t>: 10 is sure deep</a:t>
            </a:r>
          </a:p>
          <a:p>
            <a:endParaRPr lang="zh-CN" altLang="en-US" dirty="0"/>
          </a:p>
        </p:txBody>
      </p:sp>
      <p:sp>
        <p:nvSpPr>
          <p:cNvPr id="4" name="Slide Number Placeholder 3"/>
          <p:cNvSpPr>
            <a:spLocks noGrp="1"/>
          </p:cNvSpPr>
          <p:nvPr>
            <p:ph type="sldNum" sz="quarter" idx="10"/>
          </p:nvPr>
        </p:nvSpPr>
        <p:spPr/>
        <p:txBody>
          <a:bodyPr/>
          <a:lstStyle/>
          <a:p>
            <a:pPr>
              <a:defRPr/>
            </a:pPr>
            <a:fld id="{B4C119E0-CEE4-4FF8-83B2-DC856A2C17CC}" type="slidenum">
              <a:rPr lang="en-US" altLang="zh-CN" smtClean="0"/>
              <a:pPr>
                <a:defRPr/>
              </a:pPr>
              <a:t>60</a:t>
            </a:fld>
            <a:endParaRPr lang="en-US" altLang="zh-CN"/>
          </a:p>
        </p:txBody>
      </p:sp>
    </p:spTree>
    <p:extLst>
      <p:ext uri="{BB962C8B-B14F-4D97-AF65-F5344CB8AC3E}">
        <p14:creationId xmlns:p14="http://schemas.microsoft.com/office/powerpoint/2010/main" val="31047326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dirty="0">
                <a:solidFill>
                  <a:srgbClr val="FF0000"/>
                </a:solidFill>
              </a:rPr>
              <a:t>贡献度分配问题：从</a:t>
            </a:r>
            <a:r>
              <a:rPr kumimoji="1" lang="en-US" altLang="zh-CN" sz="1200" dirty="0">
                <a:solidFill>
                  <a:srgbClr val="FF0000"/>
                </a:solidFill>
              </a:rPr>
              <a:t>x</a:t>
            </a:r>
            <a:r>
              <a:rPr kumimoji="1" lang="zh-CN" altLang="en-US" sz="1200" dirty="0">
                <a:solidFill>
                  <a:srgbClr val="FF0000"/>
                </a:solidFill>
              </a:rPr>
              <a:t>到</a:t>
            </a:r>
            <a:r>
              <a:rPr kumimoji="1" lang="en-US" altLang="zh-CN" sz="1200" dirty="0">
                <a:solidFill>
                  <a:srgbClr val="FF0000"/>
                </a:solidFill>
              </a:rPr>
              <a:t>y</a:t>
            </a:r>
            <a:r>
              <a:rPr kumimoji="1" lang="zh-CN" altLang="en-US" sz="1200" dirty="0">
                <a:solidFill>
                  <a:srgbClr val="FF0000"/>
                </a:solidFill>
              </a:rPr>
              <a:t>经过了很多模块，每个模块对结果的好坏影响多少。</a:t>
            </a:r>
            <a:endParaRPr kumimoji="1" lang="en-US" altLang="zh-CN" sz="1200" dirty="0">
              <a:solidFill>
                <a:srgbClr val="FF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dirty="0">
                <a:solidFill>
                  <a:srgbClr val="FF0000"/>
                </a:solidFill>
              </a:rPr>
              <a:t>例子，下棋。</a:t>
            </a:r>
            <a:endParaRPr kumimoji="1" lang="en-US" altLang="zh-CN" sz="1200" dirty="0">
              <a:solidFill>
                <a:srgbClr val="FF0000"/>
              </a:solidFill>
            </a:endParaRP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61</a:t>
            </a:fld>
            <a:endParaRPr lang="en-US" altLang="zh-CN"/>
          </a:p>
        </p:txBody>
      </p:sp>
    </p:spTree>
    <p:extLst>
      <p:ext uri="{BB962C8B-B14F-4D97-AF65-F5344CB8AC3E}">
        <p14:creationId xmlns:p14="http://schemas.microsoft.com/office/powerpoint/2010/main" val="2422046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复合函数</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63</a:t>
            </a:fld>
            <a:endParaRPr lang="en-US" altLang="zh-CN"/>
          </a:p>
        </p:txBody>
      </p:sp>
    </p:spTree>
    <p:extLst>
      <p:ext uri="{BB962C8B-B14F-4D97-AF65-F5344CB8AC3E}">
        <p14:creationId xmlns:p14="http://schemas.microsoft.com/office/powerpoint/2010/main" val="10605280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64</a:t>
            </a:fld>
            <a:endParaRPr lang="en-US" altLang="zh-CN"/>
          </a:p>
        </p:txBody>
      </p:sp>
    </p:spTree>
    <p:extLst>
      <p:ext uri="{BB962C8B-B14F-4D97-AF65-F5344CB8AC3E}">
        <p14:creationId xmlns:p14="http://schemas.microsoft.com/office/powerpoint/2010/main" val="41811130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细胞体（</a:t>
            </a:r>
            <a:r>
              <a:rPr lang="en-US" altLang="zh-CN" dirty="0"/>
              <a:t>Soma</a:t>
            </a:r>
            <a:r>
              <a:rPr lang="zh-CN" altLang="en-US" dirty="0"/>
              <a:t>）中的神经细胞膜上有各种受体和离子通道，胞膜的受体可与相应的化学物质神经递质结合，引起离子通透性及膜内外电位差发生改变，产生相应的生理活动：兴奋或抑制。</a:t>
            </a:r>
          </a:p>
          <a:p>
            <a:r>
              <a:rPr lang="zh-CN" altLang="en-US" dirty="0"/>
              <a:t>细胞突起是由细胞体延伸出来的细长部分，又可分为树突和轴突。</a:t>
            </a:r>
          </a:p>
          <a:p>
            <a:r>
              <a:rPr lang="zh-CN" altLang="en-US" dirty="0"/>
              <a:t>树突（</a:t>
            </a:r>
            <a:r>
              <a:rPr lang="en-US" altLang="zh-CN" dirty="0"/>
              <a:t>Dendrite</a:t>
            </a:r>
            <a:r>
              <a:rPr lang="zh-CN" altLang="en-US" dirty="0"/>
              <a:t>）可以接受刺激并将兴奋传入细胞体。每个神经元可以有一或多个树突。</a:t>
            </a:r>
          </a:p>
          <a:p>
            <a:r>
              <a:rPr lang="zh-CN" altLang="en-US" dirty="0"/>
              <a:t>轴突</a:t>
            </a:r>
            <a:r>
              <a:rPr lang="en-US" altLang="zh-CN" dirty="0"/>
              <a:t>(Axons)</a:t>
            </a:r>
            <a:r>
              <a:rPr lang="zh-CN" altLang="en-US" dirty="0"/>
              <a:t>可以把兴奋从胞体传送到另一个神经元或其他组织。每个神经元只有一个轴突。</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65</a:t>
            </a:fld>
            <a:endParaRPr lang="en-US" altLang="zh-CN"/>
          </a:p>
        </p:txBody>
      </p:sp>
    </p:spTree>
    <p:extLst>
      <p:ext uri="{BB962C8B-B14F-4D97-AF65-F5344CB8AC3E}">
        <p14:creationId xmlns:p14="http://schemas.microsoft.com/office/powerpoint/2010/main" val="11853068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当神经元 </a:t>
            </a:r>
            <a:r>
              <a:rPr lang="en-US" altLang="zh-CN" dirty="0"/>
              <a:t>A</a:t>
            </a:r>
            <a:r>
              <a:rPr lang="zh-CN" altLang="en-US" dirty="0"/>
              <a:t>的一个轴突和神经元</a:t>
            </a:r>
            <a:r>
              <a:rPr lang="en-US" altLang="zh-CN" dirty="0"/>
              <a:t>B</a:t>
            </a:r>
            <a:r>
              <a:rPr lang="zh-CN" altLang="en-US" dirty="0"/>
              <a:t>很近，足以对它产生影响，并且持续地、重复地参与了对神经元</a:t>
            </a:r>
            <a:r>
              <a:rPr lang="en-US" altLang="zh-CN" dirty="0"/>
              <a:t>B</a:t>
            </a:r>
            <a:r>
              <a:rPr lang="zh-CN" altLang="en-US" dirty="0"/>
              <a:t>的兴奋，那么在这两个神经元或其中之一会发生某种生长过程或新陈代谢变化，以致于神经元</a:t>
            </a:r>
            <a:r>
              <a:rPr lang="en-US" altLang="zh-CN" dirty="0"/>
              <a:t>A</a:t>
            </a:r>
            <a:r>
              <a:rPr lang="zh-CN" altLang="en-US" dirty="0"/>
              <a:t>作为能使神经元</a:t>
            </a:r>
            <a:r>
              <a:rPr lang="en-US" altLang="zh-CN" dirty="0"/>
              <a:t>B</a:t>
            </a:r>
            <a:r>
              <a:rPr lang="zh-CN" altLang="en-US" dirty="0"/>
              <a:t>兴奋的细胞之一，它的效能加强了。</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66</a:t>
            </a:fld>
            <a:endParaRPr lang="en-US" altLang="zh-CN"/>
          </a:p>
        </p:txBody>
      </p:sp>
    </p:spTree>
    <p:extLst>
      <p:ext uri="{BB962C8B-B14F-4D97-AF65-F5344CB8AC3E}">
        <p14:creationId xmlns:p14="http://schemas.microsoft.com/office/powerpoint/2010/main" val="1357945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神经网络：</a:t>
            </a:r>
            <a:r>
              <a:rPr kumimoji="1" lang="en-US" altLang="zh-CN" dirty="0"/>
              <a:t>1943</a:t>
            </a:r>
            <a:r>
              <a:rPr kumimoji="1" lang="zh-CN" altLang="en-US" dirty="0"/>
              <a:t>年提出，早期就是</a:t>
            </a:r>
            <a:r>
              <a:rPr kumimoji="1" lang="en-US" altLang="zh-CN" dirty="0"/>
              <a:t>MP</a:t>
            </a:r>
            <a:r>
              <a:rPr kumimoji="1" lang="zh-CN" altLang="en-US" dirty="0"/>
              <a:t>网络，后来被用作一种</a:t>
            </a:r>
            <a:r>
              <a:rPr kumimoji="1" lang="en-US" altLang="zh-CN" dirty="0"/>
              <a:t>ML</a:t>
            </a:r>
            <a:r>
              <a:rPr kumimoji="1" lang="zh-CN" altLang="en-US" dirty="0"/>
              <a:t>模型。</a:t>
            </a:r>
            <a:endParaRPr kumimoji="1" lang="en-US" altLang="zh-CN" dirty="0"/>
          </a:p>
          <a:p>
            <a:r>
              <a:rPr kumimoji="1" lang="zh-CN" altLang="en-US" dirty="0"/>
              <a:t>深度学习：模型比较复杂，从输入到输出链路比较长，解决每个模块对最终决策的贡献是多少。</a:t>
            </a:r>
            <a:endParaRPr kumimoji="1" lang="en-US" altLang="zh-CN" dirty="0"/>
          </a:p>
          <a:p>
            <a:r>
              <a:rPr kumimoji="1" lang="zh-CN" altLang="en-US" dirty="0"/>
              <a:t>深度学习主要的模型是神经网络，可近似等同，单内涵不一样。</a:t>
            </a:r>
            <a:endParaRPr kumimoji="1" lang="en-US" altLang="zh-CN" dirty="0"/>
          </a:p>
          <a:p>
            <a:r>
              <a:rPr kumimoji="1" lang="zh-CN" altLang="en-US" dirty="0"/>
              <a:t>交集（本课程主要内容）：以神经网络为主要模型的深度学习。</a:t>
            </a: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7</a:t>
            </a:fld>
            <a:endParaRPr lang="en-US" altLang="zh-CN"/>
          </a:p>
        </p:txBody>
      </p:sp>
    </p:spTree>
    <p:extLst>
      <p:ext uri="{BB962C8B-B14F-4D97-AF65-F5344CB8AC3E}">
        <p14:creationId xmlns:p14="http://schemas.microsoft.com/office/powerpoint/2010/main" val="16042590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虽然这里将 神经网络结构大体上分为三种类型，但是大多数网络都是复合型结构，即一个神经网络中包括多种网络结构。</a:t>
            </a:r>
          </a:p>
          <a:p>
            <a:endParaRPr kumimoji="1"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69</a:t>
            </a:fld>
            <a:endParaRPr lang="en-US" altLang="zh-CN"/>
          </a:p>
        </p:txBody>
      </p:sp>
    </p:spTree>
    <p:extLst>
      <p:ext uri="{BB962C8B-B14F-4D97-AF65-F5344CB8AC3E}">
        <p14:creationId xmlns:p14="http://schemas.microsoft.com/office/powerpoint/2010/main" val="20513450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72</a:t>
            </a:fld>
            <a:endParaRPr lang="en-US" altLang="zh-CN"/>
          </a:p>
        </p:txBody>
      </p:sp>
    </p:spTree>
    <p:extLst>
      <p:ext uri="{BB962C8B-B14F-4D97-AF65-F5344CB8AC3E}">
        <p14:creationId xmlns:p14="http://schemas.microsoft.com/office/powerpoint/2010/main" val="24193771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 altLang="zh-CN" b="1" i="0" dirty="0">
                <a:solidFill>
                  <a:srgbClr val="202122"/>
                </a:solidFill>
                <a:effectLst/>
                <a:latin typeface="Arial" panose="020B0604020202020204" pitchFamily="34" charset="0"/>
              </a:rPr>
              <a:t>Deep Blue</a:t>
            </a:r>
            <a:r>
              <a:rPr lang="en" altLang="zh-CN" b="0" i="0" dirty="0">
                <a:solidFill>
                  <a:srgbClr val="202122"/>
                </a:solidFill>
                <a:effectLst/>
                <a:latin typeface="Arial" panose="020B0604020202020204" pitchFamily="34" charset="0"/>
              </a:rPr>
              <a:t> was a </a:t>
            </a:r>
            <a:r>
              <a:rPr lang="en" altLang="zh-CN" b="0" i="0" u="none" strike="noStrike" dirty="0">
                <a:solidFill>
                  <a:srgbClr val="3366CC"/>
                </a:solidFill>
                <a:effectLst/>
                <a:latin typeface="Arial" panose="020B0604020202020204" pitchFamily="34" charset="0"/>
                <a:hlinkClick r:id="rId3" tooltip="Computer chess"/>
              </a:rPr>
              <a:t>chess-playing</a:t>
            </a:r>
            <a:r>
              <a:rPr lang="en" altLang="zh-CN" b="0" i="0" dirty="0">
                <a:solidFill>
                  <a:srgbClr val="202122"/>
                </a:solidFill>
                <a:effectLst/>
                <a:latin typeface="Arial" panose="020B0604020202020204" pitchFamily="34" charset="0"/>
              </a:rPr>
              <a:t> </a:t>
            </a:r>
            <a:r>
              <a:rPr lang="en" altLang="zh-CN" b="0" i="0" u="none" strike="noStrike" dirty="0">
                <a:solidFill>
                  <a:srgbClr val="3366CC"/>
                </a:solidFill>
                <a:effectLst/>
                <a:latin typeface="Arial" panose="020B0604020202020204" pitchFamily="34" charset="0"/>
                <a:hlinkClick r:id="rId4" tooltip="Expert system"/>
              </a:rPr>
              <a:t>expert system</a:t>
            </a:r>
            <a:r>
              <a:rPr lang="en" altLang="zh-CN" b="0" i="0" dirty="0">
                <a:solidFill>
                  <a:srgbClr val="202122"/>
                </a:solidFill>
                <a:effectLst/>
                <a:latin typeface="Arial" panose="020B0604020202020204" pitchFamily="34" charset="0"/>
              </a:rPr>
              <a:t> run on a unique purpose-built </a:t>
            </a:r>
            <a:r>
              <a:rPr lang="en" altLang="zh-CN" b="0" i="0" u="none" strike="noStrike" dirty="0">
                <a:solidFill>
                  <a:srgbClr val="3366CC"/>
                </a:solidFill>
                <a:effectLst/>
                <a:latin typeface="Arial" panose="020B0604020202020204" pitchFamily="34" charset="0"/>
                <a:hlinkClick r:id="rId5" tooltip="IBM"/>
              </a:rPr>
              <a:t>IBM</a:t>
            </a:r>
            <a:r>
              <a:rPr lang="en" altLang="zh-CN" b="0" i="0" dirty="0">
                <a:solidFill>
                  <a:srgbClr val="202122"/>
                </a:solidFill>
                <a:effectLst/>
                <a:latin typeface="Arial" panose="020B0604020202020204" pitchFamily="34" charset="0"/>
              </a:rPr>
              <a:t> </a:t>
            </a:r>
            <a:r>
              <a:rPr lang="en" altLang="zh-CN" b="0" i="0" u="none" strike="noStrike" dirty="0">
                <a:solidFill>
                  <a:srgbClr val="3366CC"/>
                </a:solidFill>
                <a:effectLst/>
                <a:latin typeface="Arial" panose="020B0604020202020204" pitchFamily="34" charset="0"/>
                <a:hlinkClick r:id="rId6" tooltip="Supercomputer"/>
              </a:rPr>
              <a:t>supercomputer</a:t>
            </a:r>
            <a:r>
              <a:rPr lang="en" altLang="zh-CN" b="0" i="0" dirty="0">
                <a:solidFill>
                  <a:srgbClr val="202122"/>
                </a:solidFill>
                <a:effectLst/>
                <a:latin typeface="Arial" panose="020B0604020202020204" pitchFamily="34" charset="0"/>
              </a:rPr>
              <a:t>.</a:t>
            </a:r>
            <a:endParaRPr lang="en-US" altLang="zh-CN" dirty="0"/>
          </a:p>
          <a:p>
            <a:endParaRPr lang="en-US" altLang="zh-CN" dirty="0"/>
          </a:p>
          <a:p>
            <a:r>
              <a:rPr lang="zh-CN" altLang="en-US" dirty="0"/>
              <a:t>发展历史</a:t>
            </a:r>
            <a:endParaRPr lang="en-US" altLang="zh-CN" dirty="0"/>
          </a:p>
          <a:p>
            <a:pPr lvl="0"/>
            <a:r>
              <a:rPr lang="en-US" altLang="zh-CN" dirty="0"/>
              <a:t>1958 </a:t>
            </a:r>
            <a:r>
              <a:rPr lang="zh-CN" altLang="en-US" dirty="0"/>
              <a:t>年 </a:t>
            </a:r>
            <a:r>
              <a:rPr lang="en-US" altLang="zh-CN" dirty="0"/>
              <a:t>Rosenblatt </a:t>
            </a:r>
            <a:r>
              <a:rPr lang="zh-CN" altLang="en-US" dirty="0"/>
              <a:t>感知器</a:t>
            </a:r>
          </a:p>
          <a:p>
            <a:pPr lvl="0"/>
            <a:r>
              <a:rPr lang="en-US" altLang="zh-CN" dirty="0"/>
              <a:t>1969 </a:t>
            </a:r>
            <a:r>
              <a:rPr lang="zh-CN" altLang="en-US" dirty="0"/>
              <a:t>年 </a:t>
            </a:r>
            <a:r>
              <a:rPr lang="en-US" altLang="zh-CN" dirty="0"/>
              <a:t>Minsky XOR</a:t>
            </a:r>
          </a:p>
          <a:p>
            <a:pPr lvl="0"/>
            <a:r>
              <a:rPr lang="en-US" altLang="zh-CN" dirty="0"/>
              <a:t>1986 </a:t>
            </a:r>
            <a:r>
              <a:rPr lang="zh-CN" altLang="en-US" dirty="0"/>
              <a:t>年 </a:t>
            </a:r>
            <a:r>
              <a:rPr lang="en-US" altLang="zh-CN" dirty="0"/>
              <a:t>Hinton</a:t>
            </a:r>
            <a:r>
              <a:rPr lang="zh-CN" altLang="en-US" dirty="0"/>
              <a:t>、</a:t>
            </a:r>
            <a:r>
              <a:rPr lang="en-US" altLang="zh-CN" dirty="0" err="1"/>
              <a:t>LeCun</a:t>
            </a:r>
            <a:r>
              <a:rPr lang="en-US" altLang="zh-CN" dirty="0"/>
              <a:t> </a:t>
            </a:r>
            <a:r>
              <a:rPr lang="zh-CN" altLang="en-US" dirty="0"/>
              <a:t>人工神经网络（</a:t>
            </a:r>
            <a:r>
              <a:rPr lang="en-US" altLang="zh-CN" dirty="0"/>
              <a:t>BP </a:t>
            </a:r>
            <a:r>
              <a:rPr lang="zh-CN" altLang="en-US" dirty="0"/>
              <a:t>算法）</a:t>
            </a:r>
          </a:p>
          <a:p>
            <a:pPr lvl="0"/>
            <a:r>
              <a:rPr lang="en-US" altLang="zh-CN" dirty="0"/>
              <a:t>1998 </a:t>
            </a:r>
            <a:r>
              <a:rPr lang="zh-CN" altLang="en-US" dirty="0"/>
              <a:t>年 </a:t>
            </a:r>
            <a:r>
              <a:rPr lang="en-US" altLang="zh-CN" dirty="0" err="1"/>
              <a:t>LeCun</a:t>
            </a:r>
            <a:r>
              <a:rPr lang="en-US" altLang="zh-CN" dirty="0"/>
              <a:t> </a:t>
            </a:r>
            <a:r>
              <a:rPr lang="zh-CN" altLang="en-US" dirty="0"/>
              <a:t>卷积神经网络</a:t>
            </a:r>
          </a:p>
          <a:p>
            <a:pPr lvl="0"/>
            <a:r>
              <a:rPr lang="en-US" altLang="zh-CN" dirty="0"/>
              <a:t>2006 </a:t>
            </a:r>
            <a:r>
              <a:rPr lang="zh-CN" altLang="en-US" dirty="0"/>
              <a:t>年 </a:t>
            </a:r>
            <a:r>
              <a:rPr lang="en-US" altLang="zh-CN" dirty="0"/>
              <a:t>Hinton </a:t>
            </a:r>
            <a:r>
              <a:rPr lang="zh-CN" altLang="en-US" dirty="0"/>
              <a:t>深度网络</a:t>
            </a:r>
          </a:p>
          <a:p>
            <a:pPr lvl="0"/>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79</a:t>
            </a:fld>
            <a:endParaRPr lang="en-US" altLang="zh-CN"/>
          </a:p>
        </p:txBody>
      </p:sp>
    </p:spTree>
    <p:extLst>
      <p:ext uri="{BB962C8B-B14F-4D97-AF65-F5344CB8AC3E}">
        <p14:creationId xmlns:p14="http://schemas.microsoft.com/office/powerpoint/2010/main" val="25998986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LeCun</a:t>
            </a:r>
            <a:r>
              <a:rPr lang="en-US" altLang="zh-CN" dirty="0"/>
              <a:t> </a:t>
            </a:r>
            <a:r>
              <a:rPr lang="en" altLang="zh-CN" b="0" i="0" u="none" strike="noStrike" dirty="0">
                <a:solidFill>
                  <a:srgbClr val="3366CC"/>
                </a:solidFill>
                <a:effectLst/>
                <a:latin typeface="Arial" panose="020B0604020202020204" pitchFamily="34" charset="0"/>
                <a:hlinkClick r:id="rId3" tooltip="Help:IPA/English"/>
              </a:rPr>
              <a:t>/ləˈkʌn/</a:t>
            </a:r>
            <a:endParaRPr lang="en" altLang="zh-CN" b="0" i="0" u="none" strike="noStrike" dirty="0">
              <a:solidFill>
                <a:srgbClr val="3366CC"/>
              </a:solidFill>
              <a:effectLst/>
              <a:latin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80</a:t>
            </a:fld>
            <a:endParaRPr lang="en-US" altLang="zh-CN"/>
          </a:p>
        </p:txBody>
      </p:sp>
    </p:spTree>
    <p:extLst>
      <p:ext uri="{BB962C8B-B14F-4D97-AF65-F5344CB8AC3E}">
        <p14:creationId xmlns:p14="http://schemas.microsoft.com/office/powerpoint/2010/main" val="509464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概率图模型：以概率的形式建模各式各样的学习问题。</a:t>
            </a:r>
            <a:endParaRPr kumimoji="1" lang="en-US" altLang="zh-CN" dirty="0"/>
          </a:p>
          <a:p>
            <a:r>
              <a:rPr kumimoji="1" lang="en-US" altLang="zh-CN" dirty="0"/>
              <a:t>EM</a:t>
            </a:r>
            <a:r>
              <a:rPr kumimoji="1" lang="zh-CN" altLang="en-US" dirty="0"/>
              <a:t>：含有隐变量。</a:t>
            </a:r>
            <a:endParaRPr kumimoji="1" lang="en-US" altLang="zh-CN" dirty="0"/>
          </a:p>
          <a:p>
            <a:r>
              <a:rPr kumimoji="1" lang="zh-CN" altLang="en-US" dirty="0"/>
              <a:t>概率图模型和</a:t>
            </a:r>
            <a:r>
              <a:rPr kumimoji="1" lang="en-US" altLang="zh-CN" dirty="0"/>
              <a:t>ML</a:t>
            </a:r>
            <a:r>
              <a:rPr kumimoji="1" lang="zh-CN" altLang="en-US" dirty="0"/>
              <a:t>结合</a:t>
            </a:r>
            <a:r>
              <a:rPr kumimoji="1" lang="en-US" altLang="zh-CN" dirty="0"/>
              <a:t>-&gt;</a:t>
            </a:r>
            <a:r>
              <a:rPr kumimoji="1" lang="zh-CN" altLang="en-US" dirty="0"/>
              <a:t>密度估计</a:t>
            </a: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8</a:t>
            </a:fld>
            <a:endParaRPr lang="en-US" altLang="zh-CN"/>
          </a:p>
        </p:txBody>
      </p:sp>
    </p:spTree>
    <p:extLst>
      <p:ext uri="{BB962C8B-B14F-4D97-AF65-F5344CB8AC3E}">
        <p14:creationId xmlns:p14="http://schemas.microsoft.com/office/powerpoint/2010/main" val="3499471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李宏毅</a:t>
            </a:r>
            <a:r>
              <a:rPr lang="en-US" altLang="zh-CN" dirty="0"/>
              <a:t>《Generative Adversarial Network (GAN)》</a:t>
            </a:r>
          </a:p>
          <a:p>
            <a:pPr lvl="1"/>
            <a:r>
              <a:rPr lang="en-US" altLang="zh-CN" dirty="0"/>
              <a:t>http://speech.ee.ntu.edu.tw/~tlkagk/slide/Tutorial_HYLee_GAN.pptx</a:t>
            </a:r>
          </a:p>
          <a:p>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12</a:t>
            </a:fld>
            <a:endParaRPr lang="en-US" altLang="zh-CN"/>
          </a:p>
        </p:txBody>
      </p:sp>
    </p:spTree>
    <p:extLst>
      <p:ext uri="{BB962C8B-B14F-4D97-AF65-F5344CB8AC3E}">
        <p14:creationId xmlns:p14="http://schemas.microsoft.com/office/powerpoint/2010/main" val="1620771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17</a:t>
            </a:fld>
            <a:endParaRPr lang="en-US" altLang="zh-CN"/>
          </a:p>
        </p:txBody>
      </p:sp>
    </p:spTree>
    <p:extLst>
      <p:ext uri="{BB962C8B-B14F-4D97-AF65-F5344CB8AC3E}">
        <p14:creationId xmlns:p14="http://schemas.microsoft.com/office/powerpoint/2010/main" val="323426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18</a:t>
            </a:fld>
            <a:endParaRPr lang="en-US" altLang="zh-CN"/>
          </a:p>
        </p:txBody>
      </p:sp>
    </p:spTree>
    <p:extLst>
      <p:ext uri="{BB962C8B-B14F-4D97-AF65-F5344CB8AC3E}">
        <p14:creationId xmlns:p14="http://schemas.microsoft.com/office/powerpoint/2010/main" val="321454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1950</a:t>
            </a:r>
            <a:r>
              <a:rPr lang="zh-CN" altLang="en-US" dirty="0"/>
              <a:t>年图灵测试：“一个人在不接触对方的情况下，通过一种特殊的方式，和对方进行一系列的问答。如果在相当长时间内，他无法根据这些问题判断对方是人还是计算机，那么就可以认为这个计算机是智能的”。</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19</a:t>
            </a:fld>
            <a:endParaRPr lang="en-US" altLang="zh-CN"/>
          </a:p>
        </p:txBody>
      </p:sp>
    </p:spTree>
    <p:extLst>
      <p:ext uri="{BB962C8B-B14F-4D97-AF65-F5344CB8AC3E}">
        <p14:creationId xmlns:p14="http://schemas.microsoft.com/office/powerpoint/2010/main" val="19435332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966F891-39E4-4949-84B5-293BD1F65E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807" y="1524000"/>
            <a:ext cx="6117446" cy="4684464"/>
          </a:xfrm>
          <a:prstGeom prst="rect">
            <a:avLst/>
          </a:prstGeom>
        </p:spPr>
      </p:pic>
      <p:sp>
        <p:nvSpPr>
          <p:cNvPr id="4" name="Rectangle 10"/>
          <p:cNvSpPr/>
          <p:nvPr/>
        </p:nvSpPr>
        <p:spPr>
          <a:xfrm>
            <a:off x="4038600" y="3657600"/>
            <a:ext cx="6637866" cy="1654481"/>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Rectangle 11"/>
          <p:cNvSpPr/>
          <p:nvPr/>
        </p:nvSpPr>
        <p:spPr>
          <a:xfrm>
            <a:off x="304800" y="673897"/>
            <a:ext cx="6117446"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sz="2700">
              <a:solidFill>
                <a:srgbClr val="FFFFFF"/>
              </a:solidFill>
            </a:endParaRPr>
          </a:p>
        </p:txBody>
      </p:sp>
      <p:sp>
        <p:nvSpPr>
          <p:cNvPr id="6" name="Rectangle 14"/>
          <p:cNvSpPr/>
          <p:nvPr/>
        </p:nvSpPr>
        <p:spPr>
          <a:xfrm>
            <a:off x="4038600" y="3657600"/>
            <a:ext cx="304800" cy="1654481"/>
          </a:xfrm>
          <a:prstGeom prst="rect">
            <a:avLst/>
          </a:prstGeom>
          <a:solidFill>
            <a:srgbClr val="EB641B"/>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7" name="Rectangle 15"/>
          <p:cNvSpPr/>
          <p:nvPr/>
        </p:nvSpPr>
        <p:spPr>
          <a:xfrm>
            <a:off x="359807" y="665099"/>
            <a:ext cx="187820"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dirty="0">
              <a:solidFill>
                <a:srgbClr val="FFFFFF"/>
              </a:solidFill>
            </a:endParaRPr>
          </a:p>
        </p:txBody>
      </p:sp>
      <p:sp>
        <p:nvSpPr>
          <p:cNvPr id="8" name="Title 7"/>
          <p:cNvSpPr>
            <a:spLocks noGrp="1"/>
          </p:cNvSpPr>
          <p:nvPr>
            <p:ph type="ctrTitle"/>
          </p:nvPr>
        </p:nvSpPr>
        <p:spPr>
          <a:xfrm>
            <a:off x="4343400" y="3827594"/>
            <a:ext cx="6142566" cy="1280888"/>
          </a:xfrm>
        </p:spPr>
        <p:txBody>
          <a:bodyPr anchor="ctr"/>
          <a:lstStyle>
            <a:lvl1pPr algn="ctr">
              <a:defRPr sz="2800" baseline="0">
                <a:solidFill>
                  <a:schemeClr val="tx1"/>
                </a:solidFill>
                <a:latin typeface="+mj-lt"/>
                <a:ea typeface="+mj-ea"/>
              </a:defRPr>
            </a:lvl1pPr>
          </a:lstStyle>
          <a:p>
            <a:r>
              <a:rPr lang="zh-CN" altLang="en-US"/>
              <a:t>单击此处编辑母版标题样式</a:t>
            </a:r>
            <a:endParaRPr lang="en-US" dirty="0"/>
          </a:p>
        </p:txBody>
      </p:sp>
      <p:sp>
        <p:nvSpPr>
          <p:cNvPr id="9" name="Subtitle 8"/>
          <p:cNvSpPr>
            <a:spLocks noGrp="1"/>
          </p:cNvSpPr>
          <p:nvPr>
            <p:ph type="subTitle" idx="1"/>
          </p:nvPr>
        </p:nvSpPr>
        <p:spPr>
          <a:xfrm>
            <a:off x="563006" y="726666"/>
            <a:ext cx="5812317" cy="568735"/>
          </a:xfrm>
          <a:prstGeom prst="rect">
            <a:avLst/>
          </a:prstGeom>
        </p:spPr>
        <p:txBody>
          <a:bodyPr anchor="ctr"/>
          <a:lstStyle>
            <a:lvl1pPr marL="0" indent="0" algn="ctr">
              <a:buNone/>
              <a:defRPr sz="2400" baseline="0">
                <a:solidFill>
                  <a:schemeClr val="tx2"/>
                </a:solidFill>
                <a:latin typeface="+mn-lt"/>
                <a:ea typeface="+mn-ea"/>
                <a:cs typeface="+mj-cs"/>
              </a:defRPr>
            </a:lvl1pPr>
            <a:lvl2pPr marL="257175" indent="0" algn="ctr">
              <a:buNone/>
            </a:lvl2pPr>
            <a:lvl3pPr marL="514350" indent="0" algn="ctr">
              <a:buNone/>
            </a:lvl3pPr>
            <a:lvl4pPr marL="771525" indent="0" algn="ctr">
              <a:buNone/>
            </a:lvl4pPr>
            <a:lvl5pPr marL="1028700" indent="0" algn="ctr">
              <a:buNone/>
            </a:lvl5pPr>
            <a:lvl6pPr marL="1285875" indent="0" algn="ctr">
              <a:buNone/>
            </a:lvl6pPr>
            <a:lvl7pPr marL="1543050" indent="0" algn="ctr">
              <a:buNone/>
            </a:lvl7pPr>
            <a:lvl8pPr marL="1800225" indent="0" algn="ctr">
              <a:buNone/>
            </a:lvl8pPr>
            <a:lvl9pPr marL="2057400" indent="0" algn="ctr">
              <a:buNone/>
            </a:lvl9pPr>
          </a:lstStyle>
          <a:p>
            <a:r>
              <a:rPr lang="zh-CN" altLang="en-US"/>
              <a:t>单击此处编辑母版副标题样式</a:t>
            </a:r>
            <a:endParaRPr lang="en-US" dirty="0"/>
          </a:p>
        </p:txBody>
      </p:sp>
      <p:sp>
        <p:nvSpPr>
          <p:cNvPr id="25" name="Text Placeholder 24"/>
          <p:cNvSpPr>
            <a:spLocks noGrp="1"/>
          </p:cNvSpPr>
          <p:nvPr>
            <p:ph type="body" sz="quarter" idx="10"/>
          </p:nvPr>
        </p:nvSpPr>
        <p:spPr>
          <a:xfrm>
            <a:off x="5280025" y="5550204"/>
            <a:ext cx="4273554" cy="790860"/>
          </a:xfrm>
          <a:prstGeom prst="rect">
            <a:avLst/>
          </a:prstGeom>
        </p:spPr>
        <p:txBody>
          <a:bodyPr/>
          <a:lstStyle>
            <a:lvl1pPr marL="0" indent="0" algn="ctr">
              <a:buNone/>
              <a:defRPr sz="2400" baseline="0">
                <a:solidFill>
                  <a:schemeClr val="accent1">
                    <a:lumMod val="60000"/>
                    <a:lumOff val="40000"/>
                  </a:schemeClr>
                </a:solidFill>
                <a:latin typeface="+mn-lt"/>
                <a:ea typeface="+mn-ea"/>
              </a:defRPr>
            </a:lvl1pPr>
          </a:lstStyle>
          <a:p>
            <a:pPr lvl="0"/>
            <a:r>
              <a:rPr lang="zh-CN" altLang="en-US"/>
              <a:t>编辑母版文本样式</a:t>
            </a:r>
          </a:p>
        </p:txBody>
      </p:sp>
    </p:spTree>
    <p:extLst>
      <p:ext uri="{BB962C8B-B14F-4D97-AF65-F5344CB8AC3E}">
        <p14:creationId xmlns:p14="http://schemas.microsoft.com/office/powerpoint/2010/main" val="4017074279"/>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ubsection">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22BBD6FA-A54A-485F-87D9-C9652F586C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807" y="1524000"/>
            <a:ext cx="6117446" cy="4684464"/>
          </a:xfrm>
          <a:prstGeom prst="rect">
            <a:avLst/>
          </a:prstGeom>
        </p:spPr>
      </p:pic>
      <p:sp>
        <p:nvSpPr>
          <p:cNvPr id="16" name="Rectangle 10">
            <a:extLst>
              <a:ext uri="{FF2B5EF4-FFF2-40B4-BE49-F238E27FC236}">
                <a16:creationId xmlns:a16="http://schemas.microsoft.com/office/drawing/2014/main" id="{80B6937C-32A7-4CC7-BE4A-AB7A564C7186}"/>
              </a:ext>
            </a:extLst>
          </p:cNvPr>
          <p:cNvSpPr/>
          <p:nvPr/>
        </p:nvSpPr>
        <p:spPr>
          <a:xfrm>
            <a:off x="4038600" y="3657600"/>
            <a:ext cx="6637866" cy="1654481"/>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17" name="Rectangle 14">
            <a:extLst>
              <a:ext uri="{FF2B5EF4-FFF2-40B4-BE49-F238E27FC236}">
                <a16:creationId xmlns:a16="http://schemas.microsoft.com/office/drawing/2014/main" id="{EDC16F34-8BA1-4A4E-B0D4-81397E1E7CD0}"/>
              </a:ext>
            </a:extLst>
          </p:cNvPr>
          <p:cNvSpPr/>
          <p:nvPr/>
        </p:nvSpPr>
        <p:spPr>
          <a:xfrm>
            <a:off x="4038600" y="3657600"/>
            <a:ext cx="304800" cy="1654481"/>
          </a:xfrm>
          <a:prstGeom prst="rect">
            <a:avLst/>
          </a:prstGeom>
          <a:solidFill>
            <a:srgbClr val="EB641B"/>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18" name="Title 7">
            <a:extLst>
              <a:ext uri="{FF2B5EF4-FFF2-40B4-BE49-F238E27FC236}">
                <a16:creationId xmlns:a16="http://schemas.microsoft.com/office/drawing/2014/main" id="{66A552C8-61F4-43FC-A974-9DE54534BA38}"/>
              </a:ext>
            </a:extLst>
          </p:cNvPr>
          <p:cNvSpPr>
            <a:spLocks noGrp="1"/>
          </p:cNvSpPr>
          <p:nvPr>
            <p:ph type="ctrTitle"/>
          </p:nvPr>
        </p:nvSpPr>
        <p:spPr>
          <a:xfrm>
            <a:off x="4343400" y="3827594"/>
            <a:ext cx="6142566" cy="1280888"/>
          </a:xfrm>
        </p:spPr>
        <p:txBody>
          <a:bodyPr anchor="ctr"/>
          <a:lstStyle>
            <a:lvl1pPr algn="ctr">
              <a:defRPr sz="2800" baseline="0">
                <a:solidFill>
                  <a:schemeClr val="tx1"/>
                </a:solidFill>
                <a:latin typeface="+mj-lt"/>
                <a:ea typeface="+mj-ea"/>
              </a:defRPr>
            </a:lvl1pPr>
          </a:lstStyle>
          <a:p>
            <a:r>
              <a:rPr lang="zh-CN" altLang="en-US"/>
              <a:t>单击此处编辑母版标题样式</a:t>
            </a:r>
            <a:endParaRPr lang="en-US" dirty="0"/>
          </a:p>
        </p:txBody>
      </p:sp>
    </p:spTree>
    <p:extLst>
      <p:ext uri="{BB962C8B-B14F-4D97-AF65-F5344CB8AC3E}">
        <p14:creationId xmlns:p14="http://schemas.microsoft.com/office/powerpoint/2010/main" val="197029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5050A8B-65E7-4672-9976-F9678ACCF210}"/>
              </a:ext>
            </a:extLst>
          </p:cNvPr>
          <p:cNvSpPr>
            <a:spLocks noGrp="1"/>
          </p:cNvSpPr>
          <p:nvPr>
            <p:ph type="title"/>
          </p:nvPr>
        </p:nvSpPr>
        <p:spPr/>
        <p:txBody>
          <a:bodyPr/>
          <a:lstStyle/>
          <a:p>
            <a:r>
              <a:rPr lang="zh-CN" altLang="en-US"/>
              <a:t>单击此处编辑母版标题样式</a:t>
            </a:r>
          </a:p>
        </p:txBody>
      </p:sp>
      <p:sp>
        <p:nvSpPr>
          <p:cNvPr id="8" name="Text Placeholder 12">
            <a:extLst>
              <a:ext uri="{FF2B5EF4-FFF2-40B4-BE49-F238E27FC236}">
                <a16:creationId xmlns:a16="http://schemas.microsoft.com/office/drawing/2014/main" id="{B69B4C9B-667A-475B-923C-B441E63112E2}"/>
              </a:ext>
            </a:extLst>
          </p:cNvPr>
          <p:cNvSpPr>
            <a:spLocks noGrp="1"/>
          </p:cNvSpPr>
          <p:nvPr>
            <p:ph idx="1"/>
          </p:nvPr>
        </p:nvSpPr>
        <p:spPr bwMode="auto">
          <a:xfrm>
            <a:off x="609600" y="990600"/>
            <a:ext cx="109728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a:t>编辑母版文本样式</a:t>
            </a:r>
          </a:p>
          <a:p>
            <a:pPr lvl="1"/>
            <a:r>
              <a:rPr lang="zh-CN" altLang="en-US"/>
              <a:t>第二级</a:t>
            </a:r>
          </a:p>
          <a:p>
            <a:pPr lvl="2"/>
            <a:r>
              <a:rPr lang="zh-CN" altLang="en-US"/>
              <a:t>第三级</a:t>
            </a:r>
          </a:p>
        </p:txBody>
      </p:sp>
    </p:spTree>
    <p:extLst>
      <p:ext uri="{BB962C8B-B14F-4D97-AF65-F5344CB8AC3E}">
        <p14:creationId xmlns:p14="http://schemas.microsoft.com/office/powerpoint/2010/main" val="175599934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Just Title">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3B309-5F91-4EC3-B303-AAA2C66728F2}"/>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56610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82554C09-2158-4702-9B4A-E0C68913C689}"/>
              </a:ext>
            </a:extLst>
          </p:cNvPr>
          <p:cNvSpPr>
            <a:spLocks noGrp="1"/>
          </p:cNvSpPr>
          <p:nvPr>
            <p:ph idx="1"/>
          </p:nvPr>
        </p:nvSpPr>
        <p:spPr bwMode="auto">
          <a:xfrm>
            <a:off x="609600" y="1066799"/>
            <a:ext cx="5486400" cy="518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p:txBody>
      </p:sp>
      <p:sp>
        <p:nvSpPr>
          <p:cNvPr id="8" name="Text Placeholder 12">
            <a:extLst>
              <a:ext uri="{FF2B5EF4-FFF2-40B4-BE49-F238E27FC236}">
                <a16:creationId xmlns:a16="http://schemas.microsoft.com/office/drawing/2014/main" id="{6DDB8618-EAD8-4F6C-91B0-8D6B79685A8E}"/>
              </a:ext>
            </a:extLst>
          </p:cNvPr>
          <p:cNvSpPr>
            <a:spLocks noGrp="1"/>
          </p:cNvSpPr>
          <p:nvPr>
            <p:ph idx="10"/>
          </p:nvPr>
        </p:nvSpPr>
        <p:spPr bwMode="auto">
          <a:xfrm>
            <a:off x="6248400" y="1066800"/>
            <a:ext cx="5334000" cy="5181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p:txBody>
      </p:sp>
      <p:sp>
        <p:nvSpPr>
          <p:cNvPr id="3" name="标题 2">
            <a:extLst>
              <a:ext uri="{FF2B5EF4-FFF2-40B4-BE49-F238E27FC236}">
                <a16:creationId xmlns:a16="http://schemas.microsoft.com/office/drawing/2014/main" id="{63866493-C33C-47CF-99CE-6E19EE056D71}"/>
              </a:ext>
            </a:extLst>
          </p:cNvPr>
          <p:cNvSpPr>
            <a:spLocks noGrp="1"/>
          </p:cNvSpPr>
          <p:nvPr>
            <p:ph type="title"/>
          </p:nvPr>
        </p:nvSpPr>
        <p:spPr/>
        <p:txBody>
          <a:bodyPr/>
          <a:lstStyle/>
          <a:p>
            <a:r>
              <a:rPr lang="zh-CN" altLang="en-US"/>
              <a:t>单击此处编辑母版标题样式</a:t>
            </a:r>
            <a:endParaRPr lang="zh-CN" altLang="en-US" dirty="0"/>
          </a:p>
        </p:txBody>
      </p:sp>
      <p:cxnSp>
        <p:nvCxnSpPr>
          <p:cNvPr id="6" name="直接连接符 5">
            <a:extLst>
              <a:ext uri="{FF2B5EF4-FFF2-40B4-BE49-F238E27FC236}">
                <a16:creationId xmlns:a16="http://schemas.microsoft.com/office/drawing/2014/main" id="{8BBF6941-949E-4A04-9A27-6C5758225CF1}"/>
              </a:ext>
            </a:extLst>
          </p:cNvPr>
          <p:cNvCxnSpPr/>
          <p:nvPr/>
        </p:nvCxnSpPr>
        <p:spPr>
          <a:xfrm>
            <a:off x="6172200" y="1066800"/>
            <a:ext cx="0" cy="5181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141323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Text_IMG">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82554C09-2158-4702-9B4A-E0C68913C689}"/>
              </a:ext>
            </a:extLst>
          </p:cNvPr>
          <p:cNvSpPr>
            <a:spLocks noGrp="1"/>
          </p:cNvSpPr>
          <p:nvPr>
            <p:ph idx="1"/>
          </p:nvPr>
        </p:nvSpPr>
        <p:spPr bwMode="auto">
          <a:xfrm>
            <a:off x="609599" y="990600"/>
            <a:ext cx="5885794"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p:txBody>
      </p:sp>
      <p:sp>
        <p:nvSpPr>
          <p:cNvPr id="3" name="标题 2">
            <a:extLst>
              <a:ext uri="{FF2B5EF4-FFF2-40B4-BE49-F238E27FC236}">
                <a16:creationId xmlns:a16="http://schemas.microsoft.com/office/drawing/2014/main" id="{63866493-C33C-47CF-99CE-6E19EE056D71}"/>
              </a:ext>
            </a:extLst>
          </p:cNvPr>
          <p:cNvSpPr>
            <a:spLocks noGrp="1"/>
          </p:cNvSpPr>
          <p:nvPr>
            <p:ph type="title"/>
          </p:nvPr>
        </p:nvSpPr>
        <p:spPr/>
        <p:txBody>
          <a:bodyPr/>
          <a:lstStyle/>
          <a:p>
            <a:r>
              <a:rPr lang="zh-CN" altLang="en-US"/>
              <a:t>单击此处编辑母版标题样式</a:t>
            </a:r>
          </a:p>
        </p:txBody>
      </p:sp>
      <p:cxnSp>
        <p:nvCxnSpPr>
          <p:cNvPr id="4" name="直接连接符 3">
            <a:extLst>
              <a:ext uri="{FF2B5EF4-FFF2-40B4-BE49-F238E27FC236}">
                <a16:creationId xmlns:a16="http://schemas.microsoft.com/office/drawing/2014/main" id="{F4E9E31A-5EEF-4165-B7AF-A4322917E67F}"/>
              </a:ext>
            </a:extLst>
          </p:cNvPr>
          <p:cNvCxnSpPr>
            <a:cxnSpLocks/>
          </p:cNvCxnSpPr>
          <p:nvPr/>
        </p:nvCxnSpPr>
        <p:spPr>
          <a:xfrm>
            <a:off x="6553200" y="1066800"/>
            <a:ext cx="0" cy="5334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37838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6079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En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E0B6702-5847-4051-BE41-FB9C649E0E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807" y="1524000"/>
            <a:ext cx="6117446" cy="4684464"/>
          </a:xfrm>
          <a:prstGeom prst="rect">
            <a:avLst/>
          </a:prstGeom>
        </p:spPr>
      </p:pic>
    </p:spTree>
    <p:extLst>
      <p:ext uri="{BB962C8B-B14F-4D97-AF65-F5344CB8AC3E}">
        <p14:creationId xmlns:p14="http://schemas.microsoft.com/office/powerpoint/2010/main" val="330602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609600" y="152401"/>
            <a:ext cx="10972800" cy="73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dirty="0"/>
              <a:t>单击此处编辑母版标题样式</a:t>
            </a:r>
            <a:endParaRPr lang="en-US" altLang="zh-CN" dirty="0"/>
          </a:p>
        </p:txBody>
      </p:sp>
      <p:sp>
        <p:nvSpPr>
          <p:cNvPr id="1027" name="Text Placeholder 12"/>
          <p:cNvSpPr>
            <a:spLocks noGrp="1"/>
          </p:cNvSpPr>
          <p:nvPr>
            <p:ph type="body" idx="1"/>
          </p:nvPr>
        </p:nvSpPr>
        <p:spPr bwMode="auto">
          <a:xfrm>
            <a:off x="609600" y="990599"/>
            <a:ext cx="10972800" cy="541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编辑母版文本样式</a:t>
            </a:r>
          </a:p>
          <a:p>
            <a:pPr lvl="1"/>
            <a:r>
              <a:rPr lang="zh-CN" altLang="en-US" dirty="0"/>
              <a:t>第二级</a:t>
            </a:r>
          </a:p>
          <a:p>
            <a:pPr lvl="2"/>
            <a:r>
              <a:rPr lang="zh-CN" altLang="en-US" dirty="0"/>
              <a:t>第三级</a:t>
            </a:r>
            <a:endParaRPr lang="en-US" altLang="zh-CN" dirty="0"/>
          </a:p>
        </p:txBody>
      </p:sp>
      <p:sp>
        <p:nvSpPr>
          <p:cNvPr id="1032" name="Straight Connector 28"/>
          <p:cNvSpPr>
            <a:spLocks noChangeShapeType="1"/>
          </p:cNvSpPr>
          <p:nvPr userDrawn="1"/>
        </p:nvSpPr>
        <p:spPr bwMode="auto">
          <a:xfrm>
            <a:off x="609600" y="898949"/>
            <a:ext cx="109728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Rectangle 17">
            <a:extLst>
              <a:ext uri="{FF2B5EF4-FFF2-40B4-BE49-F238E27FC236}">
                <a16:creationId xmlns:a16="http://schemas.microsoft.com/office/drawing/2014/main" id="{5ED38AFC-6FCA-41F0-B286-064BF4E13FFB}"/>
              </a:ext>
            </a:extLst>
          </p:cNvPr>
          <p:cNvSpPr/>
          <p:nvPr/>
        </p:nvSpPr>
        <p:spPr>
          <a:xfrm>
            <a:off x="10972800" y="6521549"/>
            <a:ext cx="375424" cy="307777"/>
          </a:xfrm>
          <a:prstGeom prst="rect">
            <a:avLst/>
          </a:prstGeom>
        </p:spPr>
        <p:txBody>
          <a:bodyPr wrap="none" anchor="ctr">
            <a:spAutoFit/>
          </a:bodyPr>
          <a:lstStyle/>
          <a:p>
            <a:pPr>
              <a:defRPr/>
            </a:pPr>
            <a:fld id="{7A0AC270-0923-4589-A51D-6091E7C5371F}" type="slidenum">
              <a:rPr lang="zh-CN" altLang="en-US" sz="1400" kern="1200" smtClean="0">
                <a:solidFill>
                  <a:schemeClr val="tx2"/>
                </a:solidFill>
                <a:latin typeface="+mn-ea"/>
                <a:ea typeface="+mn-ea"/>
                <a:cs typeface="Arial" panose="020B0604020202020204" pitchFamily="34" charset="0"/>
              </a:rPr>
              <a:pPr>
                <a:defRPr/>
              </a:pPr>
              <a:t>‹#›</a:t>
            </a:fld>
            <a:endParaRPr lang="en-US" altLang="zh-CN" sz="1400" kern="1200" dirty="0">
              <a:solidFill>
                <a:schemeClr val="tx2"/>
              </a:solidFill>
              <a:latin typeface="+mn-ea"/>
              <a:ea typeface="+mn-ea"/>
              <a:cs typeface="Arial" panose="020B0604020202020204" pitchFamily="34" charset="0"/>
            </a:endParaRPr>
          </a:p>
        </p:txBody>
      </p:sp>
      <p:sp>
        <p:nvSpPr>
          <p:cNvPr id="12" name="Straight Connector 27">
            <a:extLst>
              <a:ext uri="{FF2B5EF4-FFF2-40B4-BE49-F238E27FC236}">
                <a16:creationId xmlns:a16="http://schemas.microsoft.com/office/drawing/2014/main" id="{D59285DE-C1F6-4B21-8CFE-2BDB4A08D1BB}"/>
              </a:ext>
            </a:extLst>
          </p:cNvPr>
          <p:cNvSpPr>
            <a:spLocks noChangeShapeType="1"/>
          </p:cNvSpPr>
          <p:nvPr userDrawn="1"/>
        </p:nvSpPr>
        <p:spPr bwMode="auto">
          <a:xfrm>
            <a:off x="609600" y="6477000"/>
            <a:ext cx="10972800" cy="0"/>
          </a:xfrm>
          <a:prstGeom prst="line">
            <a:avLst/>
          </a:prstGeom>
          <a:noFill/>
          <a:ln w="9525" algn="ctr">
            <a:solidFill>
              <a:schemeClr val="accent2"/>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sz="1400">
              <a:latin typeface="+mn-ea"/>
              <a:ea typeface="+mn-ea"/>
            </a:endParaRPr>
          </a:p>
        </p:txBody>
      </p:sp>
    </p:spTree>
    <p:extLst>
      <p:ext uri="{BB962C8B-B14F-4D97-AF65-F5344CB8AC3E}">
        <p14:creationId xmlns:p14="http://schemas.microsoft.com/office/powerpoint/2010/main" val="4169677491"/>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Lst>
  <p:hf hdr="0" ftr="0" dt="0"/>
  <p:txStyles>
    <p:titleStyle>
      <a:lvl1pPr algn="l" rtl="0" eaLnBrk="1" fontAlgn="base" hangingPunct="1">
        <a:spcBef>
          <a:spcPct val="0"/>
        </a:spcBef>
        <a:spcAft>
          <a:spcPct val="0"/>
        </a:spcAft>
        <a:defRPr sz="3200" kern="1200">
          <a:solidFill>
            <a:srgbClr val="000000"/>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p:titleStyle>
    <p:body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257175" algn="l" rtl="0" eaLnBrk="1" latinLnBrk="0" hangingPunct="1">
        <a:defRPr kumimoji="0" kern="1200">
          <a:solidFill>
            <a:schemeClr val="tx1"/>
          </a:solidFill>
          <a:latin typeface="+mn-lt"/>
          <a:ea typeface="+mn-ea"/>
          <a:cs typeface="+mn-cs"/>
        </a:defRPr>
      </a:lvl2pPr>
      <a:lvl3pPr marL="514350" algn="l" rtl="0" eaLnBrk="1" latinLnBrk="0" hangingPunct="1">
        <a:defRPr kumimoji="0" kern="1200">
          <a:solidFill>
            <a:schemeClr val="tx1"/>
          </a:solidFill>
          <a:latin typeface="+mn-lt"/>
          <a:ea typeface="+mn-ea"/>
          <a:cs typeface="+mn-cs"/>
        </a:defRPr>
      </a:lvl3pPr>
      <a:lvl4pPr marL="771525" algn="l" rtl="0" eaLnBrk="1" latinLnBrk="0" hangingPunct="1">
        <a:defRPr kumimoji="0" kern="1200">
          <a:solidFill>
            <a:schemeClr val="tx1"/>
          </a:solidFill>
          <a:latin typeface="+mn-lt"/>
          <a:ea typeface="+mn-ea"/>
          <a:cs typeface="+mn-cs"/>
        </a:defRPr>
      </a:lvl4pPr>
      <a:lvl5pPr marL="1028700" algn="l" rtl="0" eaLnBrk="1" latinLnBrk="0" hangingPunct="1">
        <a:defRPr kumimoji="0" kern="1200">
          <a:solidFill>
            <a:schemeClr val="tx1"/>
          </a:solidFill>
          <a:latin typeface="+mn-lt"/>
          <a:ea typeface="+mn-ea"/>
          <a:cs typeface="+mn-cs"/>
        </a:defRPr>
      </a:lvl5pPr>
      <a:lvl6pPr marL="1285875" algn="l" rtl="0" eaLnBrk="1" latinLnBrk="0" hangingPunct="1">
        <a:defRPr kumimoji="0" kern="1200">
          <a:solidFill>
            <a:schemeClr val="tx1"/>
          </a:solidFill>
          <a:latin typeface="+mn-lt"/>
          <a:ea typeface="+mn-ea"/>
          <a:cs typeface="+mn-cs"/>
        </a:defRPr>
      </a:lvl6pPr>
      <a:lvl7pPr marL="1543050" algn="l" rtl="0" eaLnBrk="1" latinLnBrk="0" hangingPunct="1">
        <a:defRPr kumimoji="0" kern="1200">
          <a:solidFill>
            <a:schemeClr val="tx1"/>
          </a:solidFill>
          <a:latin typeface="+mn-lt"/>
          <a:ea typeface="+mn-ea"/>
          <a:cs typeface="+mn-cs"/>
        </a:defRPr>
      </a:lvl7pPr>
      <a:lvl8pPr marL="1800225" algn="l" rtl="0" eaLnBrk="1" latinLnBrk="0" hangingPunct="1">
        <a:defRPr kumimoji="0" kern="1200">
          <a:solidFill>
            <a:schemeClr val="tx1"/>
          </a:solidFill>
          <a:latin typeface="+mn-lt"/>
          <a:ea typeface="+mn-ea"/>
          <a:cs typeface="+mn-cs"/>
        </a:defRPr>
      </a:lvl8pPr>
      <a:lvl9pPr marL="20574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s://d2l.ai/"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hyperlink" Target="https://scikit-learn.org/stable/"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hyperlink" Target="https://pytorch.org/"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hyperlink" Target="https://www.bilibili.com/video/BV1Jg411c72R/?spm_id_from=333.337.search-card.all.click&amp;vd_source=1c8c97959927ae70af2fd929f2a41663" TargetMode="External"/><Relationship Id="rId4" Type="http://schemas.openxmlformats.org/officeDocument/2006/relationships/hyperlink" Target="https://pytorch.org/docs/stable/index.html"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2.xml.rels><?xml version="1.0" encoding="UTF-8" standalone="yes"?>
<Relationships xmlns="http://schemas.openxmlformats.org/package/2006/relationships"><Relationship Id="rId3" Type="http://schemas.openxmlformats.org/officeDocument/2006/relationships/hyperlink" Target="mailto:jianxiongguo@uic.edu.cn"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mailto:moufangyi@uic.edu.cn"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23.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2.xml"/><Relationship Id="rId5" Type="http://schemas.openxmlformats.org/officeDocument/2006/relationships/image" Target="../media/image19.jpeg"/><Relationship Id="rId4" Type="http://schemas.openxmlformats.org/officeDocument/2006/relationships/image" Target="../media/image18.tmp"/></Relationships>
</file>

<file path=ppt/slides/_rels/slide2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oleObject" Target="../embeddings/oleObject1.bin"/><Relationship Id="rId7" Type="http://schemas.openxmlformats.org/officeDocument/2006/relationships/image" Target="../media/image22.tmp"/><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1.wmf"/><Relationship Id="rId5" Type="http://schemas.openxmlformats.org/officeDocument/2006/relationships/oleObject" Target="../embeddings/oleObject2.bin"/><Relationship Id="rId4" Type="http://schemas.openxmlformats.org/officeDocument/2006/relationships/image" Target="../media/image20.wmf"/><Relationship Id="rId9"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3.xml.rels><?xml version="1.0" encoding="UTF-8" standalone="yes"?>
<Relationships xmlns="http://schemas.openxmlformats.org/package/2006/relationships"><Relationship Id="rId2" Type="http://schemas.openxmlformats.org/officeDocument/2006/relationships/hyperlink" Target="https://scholar.google.com/citations?hl=zh-CN&amp;user=lljLdDcAAAAJ"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20.xml"/><Relationship Id="rId7" Type="http://schemas.openxmlformats.org/officeDocument/2006/relationships/diagramColors" Target="../diagrams/colors1.xml"/><Relationship Id="rId2" Type="http://schemas.openxmlformats.org/officeDocument/2006/relationships/slideLayout" Target="../slideLayouts/slideLayout4.xml"/><Relationship Id="rId1" Type="http://schemas.openxmlformats.org/officeDocument/2006/relationships/tags" Target="../tags/tag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5.xml"/><Relationship Id="rId4" Type="http://schemas.openxmlformats.org/officeDocument/2006/relationships/image" Target="../media/image26.tmp"/></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6.xml"/><Relationship Id="rId5" Type="http://schemas.openxmlformats.org/officeDocument/2006/relationships/image" Target="../media/image28.jpe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9.jpeg"/></Relationships>
</file>

<file path=ppt/slides/_rels/slide3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31.tmp"/></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8.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oleObject" Target="../embeddings/oleObject1.bin"/><Relationship Id="rId7" Type="http://schemas.openxmlformats.org/officeDocument/2006/relationships/image" Target="../media/image22.tmp"/><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21.wmf"/><Relationship Id="rId5" Type="http://schemas.openxmlformats.org/officeDocument/2006/relationships/oleObject" Target="../embeddings/oleObject2.bin"/><Relationship Id="rId4" Type="http://schemas.openxmlformats.org/officeDocument/2006/relationships/image" Target="../media/image20.wmf"/><Relationship Id="rId9"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tmp"/><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8" Type="http://schemas.microsoft.com/office/2007/relationships/diagramDrawing" Target="../diagrams/drawing2.xml"/><Relationship Id="rId13" Type="http://schemas.openxmlformats.org/officeDocument/2006/relationships/image" Target="../media/image53.png"/><Relationship Id="rId3" Type="http://schemas.openxmlformats.org/officeDocument/2006/relationships/notesSlide" Target="../notesSlides/notesSlide36.xml"/><Relationship Id="rId7" Type="http://schemas.openxmlformats.org/officeDocument/2006/relationships/diagramColors" Target="../diagrams/colors2.xml"/><Relationship Id="rId12" Type="http://schemas.openxmlformats.org/officeDocument/2006/relationships/diagramColors" Target="../diagrams/colors2.xml"/><Relationship Id="rId2" Type="http://schemas.openxmlformats.org/officeDocument/2006/relationships/slideLayout" Target="../slideLayouts/slideLayout4.xml"/><Relationship Id="rId1" Type="http://schemas.openxmlformats.org/officeDocument/2006/relationships/tags" Target="../tags/tag10.xml"/><Relationship Id="rId6" Type="http://schemas.openxmlformats.org/officeDocument/2006/relationships/diagramQuickStyle" Target="../diagrams/quickStyle2.xml"/><Relationship Id="rId11"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diagramData" Target="../diagrams/data4.xml"/><Relationship Id="rId14" Type="http://schemas.openxmlformats.org/officeDocument/2006/relationships/image" Target="../media/image54.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hyperlink" Target="structure%20of%20brain.mp4" TargetMode="Externa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xml"/><Relationship Id="rId1" Type="http://schemas.openxmlformats.org/officeDocument/2006/relationships/tags" Target="../tags/tag11.xml"/></Relationships>
</file>

<file path=ppt/slides/_rels/slide67.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image" Target="../media/image52.tmp"/><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54.tmp"/><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slideLayout" Target="../slideLayouts/slideLayout4.xml"/><Relationship Id="rId1" Type="http://schemas.openxmlformats.org/officeDocument/2006/relationships/tags" Target="../tags/tag12.xml"/><Relationship Id="rId6" Type="http://schemas.openxmlformats.org/officeDocument/2006/relationships/image" Target="../media/image62.png"/><Relationship Id="rId5" Type="http://schemas.openxmlformats.org/officeDocument/2006/relationships/image" Target="../media/image55.tmp"/><Relationship Id="rId4" Type="http://schemas.openxmlformats.org/officeDocument/2006/relationships/image" Target="../media/image60.png"/></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3.xml"/><Relationship Id="rId1" Type="http://schemas.openxmlformats.org/officeDocument/2006/relationships/tags" Target="../tags/tag13.xml"/><Relationship Id="rId4" Type="http://schemas.openxmlformats.org/officeDocument/2006/relationships/image" Target="../media/image48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4.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DE219D-79E7-1AE3-E97D-9533EB35BFF0}"/>
              </a:ext>
            </a:extLst>
          </p:cNvPr>
          <p:cNvSpPr>
            <a:spLocks noGrp="1"/>
          </p:cNvSpPr>
          <p:nvPr>
            <p:ph type="ctrTitle"/>
          </p:nvPr>
        </p:nvSpPr>
        <p:spPr>
          <a:xfrm>
            <a:off x="1416314" y="2170159"/>
            <a:ext cx="9359371" cy="2517682"/>
          </a:xfrm>
        </p:spPr>
        <p:txBody>
          <a:bodyPr/>
          <a:lstStyle/>
          <a:p>
            <a:r>
              <a:rPr kumimoji="1" lang="en-US" altLang="zh-CN" sz="3600" dirty="0"/>
              <a:t>DS4023</a:t>
            </a:r>
            <a:r>
              <a:rPr kumimoji="1" lang="zh-CN" altLang="en-US" sz="3600" dirty="0"/>
              <a:t>（</a:t>
            </a:r>
            <a:r>
              <a:rPr kumimoji="1" lang="en-US" altLang="zh-CN" sz="3600" dirty="0"/>
              <a:t>2025 Fall</a:t>
            </a:r>
            <a:r>
              <a:rPr kumimoji="1" lang="zh-CN" altLang="en-US" sz="3600" dirty="0"/>
              <a:t>）</a:t>
            </a:r>
            <a:br>
              <a:rPr kumimoji="1" lang="en-US" altLang="zh-CN" sz="3600" dirty="0"/>
            </a:br>
            <a:r>
              <a:rPr kumimoji="1" lang="en-US" altLang="zh-CN" sz="3600" dirty="0"/>
              <a:t>Machine Learning</a:t>
            </a:r>
            <a:br>
              <a:rPr kumimoji="1" lang="en-US" altLang="zh-CN" sz="3600" dirty="0"/>
            </a:br>
            <a:r>
              <a:rPr kumimoji="1" lang="en-US" altLang="zh-CN" sz="3600" dirty="0"/>
              <a:t>Department of Computer Science</a:t>
            </a:r>
            <a:br>
              <a:rPr kumimoji="1" lang="en-US" altLang="zh-CN" sz="3600" dirty="0"/>
            </a:br>
            <a:r>
              <a:rPr kumimoji="1" lang="en-US" altLang="zh-CN" sz="3600" dirty="0"/>
              <a:t>Beijing Normal-Hong Kong Baptist University</a:t>
            </a:r>
            <a:endParaRPr kumimoji="1" lang="zh-CN" altLang="en-US" sz="3600" dirty="0"/>
          </a:p>
        </p:txBody>
      </p:sp>
    </p:spTree>
    <p:extLst>
      <p:ext uri="{BB962C8B-B14F-4D97-AF65-F5344CB8AC3E}">
        <p14:creationId xmlns:p14="http://schemas.microsoft.com/office/powerpoint/2010/main" val="9518895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 altLang="zh-CN" b="0" i="0" dirty="0">
                <a:solidFill>
                  <a:srgbClr val="333333"/>
                </a:solidFill>
                <a:effectLst/>
                <a:latin typeface="Arial" panose="020B0604020202020204" pitchFamily="34" charset="0"/>
              </a:rPr>
              <a:t>Recommended teaching materials</a:t>
            </a:r>
            <a:endParaRPr lang="zh-CN" altLang="en-US" dirty="0"/>
          </a:p>
        </p:txBody>
      </p:sp>
      <p:sp>
        <p:nvSpPr>
          <p:cNvPr id="16" name="内容占位符 2">
            <a:extLst>
              <a:ext uri="{FF2B5EF4-FFF2-40B4-BE49-F238E27FC236}">
                <a16:creationId xmlns:a16="http://schemas.microsoft.com/office/drawing/2014/main" id="{4FD59394-1C1E-4ACB-9E93-AA35647CE5AD}"/>
              </a:ext>
            </a:extLst>
          </p:cNvPr>
          <p:cNvSpPr txBox="1">
            <a:spLocks/>
          </p:cNvSpPr>
          <p:nvPr/>
        </p:nvSpPr>
        <p:spPr bwMode="auto">
          <a:xfrm>
            <a:off x="533400" y="1046538"/>
            <a:ext cx="110490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r>
              <a:rPr lang="zh-CN" altLang="en-US" sz="2400" dirty="0">
                <a:latin typeface="Arial" panose="020B0604020202020204" pitchFamily="34" charset="0"/>
              </a:rPr>
              <a:t>阿斯顿</a:t>
            </a:r>
            <a:r>
              <a:rPr lang="en-US" altLang="zh-CN" sz="2400" dirty="0">
                <a:latin typeface="Arial" panose="020B0604020202020204" pitchFamily="34" charset="0"/>
              </a:rPr>
              <a:t>·</a:t>
            </a:r>
            <a:r>
              <a:rPr lang="zh-CN" altLang="en-US" sz="2400" dirty="0">
                <a:latin typeface="Arial" panose="020B0604020202020204" pitchFamily="34" charset="0"/>
              </a:rPr>
              <a:t>张等</a:t>
            </a:r>
            <a:r>
              <a:rPr lang="en-US" altLang="zh-CN" sz="2400" dirty="0">
                <a:latin typeface="Arial" panose="020B0604020202020204" pitchFamily="34" charset="0"/>
              </a:rPr>
              <a:t>,</a:t>
            </a:r>
            <a:r>
              <a:rPr lang="zh-CN" altLang="en-US" sz="2400" dirty="0">
                <a:latin typeface="Arial" panose="020B0604020202020204" pitchFamily="34" charset="0"/>
              </a:rPr>
              <a:t>动手学深度学习</a:t>
            </a:r>
            <a:r>
              <a:rPr lang="en-US" altLang="zh-CN" sz="2400" dirty="0">
                <a:latin typeface="Arial" panose="020B0604020202020204" pitchFamily="34" charset="0"/>
              </a:rPr>
              <a:t>, </a:t>
            </a:r>
            <a:r>
              <a:rPr lang="en-US" sz="2400" dirty="0">
                <a:latin typeface="Arial" panose="020B0604020202020204" pitchFamily="34" charset="0"/>
              </a:rPr>
              <a:t>ISBN: 9787115505835.</a:t>
            </a:r>
          </a:p>
          <a:p>
            <a:pPr lvl="1"/>
            <a:r>
              <a:rPr lang="en-US" altLang="zh-CN" sz="1600" dirty="0">
                <a:latin typeface="Arial" panose="020B0604020202020204" pitchFamily="34" charset="0"/>
                <a:cs typeface="Arial" panose="020B0604020202020204" pitchFamily="34" charset="0"/>
              </a:rPr>
              <a:t>Dive into Deep Learning, </a:t>
            </a:r>
            <a:r>
              <a:rPr lang="en-US" altLang="zh-CN" sz="1600" dirty="0">
                <a:latin typeface="Arial" panose="020B0604020202020204" pitchFamily="34" charset="0"/>
                <a:cs typeface="Arial" panose="020B0604020202020204" pitchFamily="34" charset="0"/>
                <a:hlinkClick r:id="rId2"/>
              </a:rPr>
              <a:t>https://d2l.ai/</a:t>
            </a:r>
            <a:endParaRPr lang="zh-CN" altLang="en-US" sz="1600" dirty="0">
              <a:latin typeface="Arial" panose="020B0604020202020204" pitchFamily="34" charset="0"/>
              <a:cs typeface="Arial" panose="020B0604020202020204" pitchFamily="34" charset="0"/>
            </a:endParaRPr>
          </a:p>
          <a:p>
            <a:r>
              <a:rPr lang="en-US" sz="2400" dirty="0">
                <a:latin typeface="Arial" panose="020B0604020202020204" pitchFamily="34" charset="0"/>
              </a:rPr>
              <a:t>Bishop, C.M. (2006). Pattern recognition and Machine Learning. Springer. ISBN 9780387310732.</a:t>
            </a:r>
          </a:p>
          <a:p>
            <a:r>
              <a:rPr lang="en-US" sz="2400" dirty="0">
                <a:latin typeface="Arial" panose="020B0604020202020204" pitchFamily="34" charset="0"/>
              </a:rPr>
              <a:t>Goodfellow, Ian (2016). Deep Learning. MIT Press.</a:t>
            </a:r>
          </a:p>
          <a:p>
            <a:r>
              <a:rPr lang="en-US" sz="2400" dirty="0" err="1">
                <a:latin typeface="Arial" panose="020B0604020202020204" pitchFamily="34" charset="0"/>
              </a:rPr>
              <a:t>李航等</a:t>
            </a:r>
            <a:r>
              <a:rPr lang="en-US" sz="2400" dirty="0">
                <a:latin typeface="Arial" panose="020B0604020202020204" pitchFamily="34" charset="0"/>
              </a:rPr>
              <a:t>, </a:t>
            </a:r>
            <a:r>
              <a:rPr lang="en-US" sz="2400" dirty="0" err="1">
                <a:latin typeface="Arial" panose="020B0604020202020204" pitchFamily="34" charset="0"/>
              </a:rPr>
              <a:t>统计学习方法</a:t>
            </a:r>
            <a:r>
              <a:rPr lang="en-US" sz="2400" dirty="0">
                <a:latin typeface="Arial" panose="020B0604020202020204" pitchFamily="34" charset="0"/>
              </a:rPr>
              <a:t>(</a:t>
            </a:r>
            <a:r>
              <a:rPr lang="zh-CN" altLang="en-US" sz="2400" dirty="0">
                <a:latin typeface="Arial" panose="020B0604020202020204" pitchFamily="34" charset="0"/>
              </a:rPr>
              <a:t>第二版</a:t>
            </a:r>
            <a:r>
              <a:rPr lang="en-US" altLang="zh-CN" sz="2400" dirty="0">
                <a:latin typeface="Arial" panose="020B0604020202020204" pitchFamily="34" charset="0"/>
              </a:rPr>
              <a:t>), ISBN: 9787302517276.</a:t>
            </a:r>
          </a:p>
          <a:p>
            <a:r>
              <a:rPr lang="en-US" sz="2400" dirty="0" err="1">
                <a:latin typeface="Arial" panose="020B0604020202020204" pitchFamily="34" charset="0"/>
              </a:rPr>
              <a:t>周志华等</a:t>
            </a:r>
            <a:r>
              <a:rPr lang="en-US" sz="2400" dirty="0">
                <a:latin typeface="Arial" panose="020B0604020202020204" pitchFamily="34" charset="0"/>
              </a:rPr>
              <a:t>, </a:t>
            </a:r>
            <a:r>
              <a:rPr lang="en-US" sz="2400" dirty="0" err="1">
                <a:latin typeface="Arial" panose="020B0604020202020204" pitchFamily="34" charset="0"/>
              </a:rPr>
              <a:t>机器学习</a:t>
            </a:r>
            <a:r>
              <a:rPr lang="en-US" altLang="zh-CN" sz="2400" dirty="0">
                <a:latin typeface="Arial" panose="020B0604020202020204" pitchFamily="34" charset="0"/>
              </a:rPr>
              <a:t>, ISBN: 9787302423287.</a:t>
            </a:r>
          </a:p>
          <a:p>
            <a:r>
              <a:rPr lang="en-US" sz="2400" dirty="0" err="1">
                <a:latin typeface="Arial" panose="020B0604020202020204" pitchFamily="34" charset="0"/>
              </a:rPr>
              <a:t>龙曲良等</a:t>
            </a:r>
            <a:r>
              <a:rPr lang="zh-CN" altLang="en-US" sz="2400" dirty="0">
                <a:latin typeface="Arial" panose="020B0604020202020204" pitchFamily="34" charset="0"/>
              </a:rPr>
              <a:t>，</a:t>
            </a:r>
            <a:r>
              <a:rPr lang="en-US" altLang="zh-CN" sz="2400" dirty="0" err="1">
                <a:latin typeface="Arial" panose="020B0604020202020204" pitchFamily="34" charset="0"/>
              </a:rPr>
              <a:t>Tensorflow</a:t>
            </a:r>
            <a:r>
              <a:rPr lang="zh-CN" altLang="en-US" sz="2400" dirty="0">
                <a:latin typeface="Arial" panose="020B0604020202020204" pitchFamily="34" charset="0"/>
              </a:rPr>
              <a:t>深度学习</a:t>
            </a:r>
            <a:r>
              <a:rPr lang="en-US" altLang="zh-CN" sz="2400" dirty="0">
                <a:latin typeface="Arial" panose="020B0604020202020204" pitchFamily="34" charset="0"/>
              </a:rPr>
              <a:t>(</a:t>
            </a:r>
            <a:r>
              <a:rPr lang="zh-CN" altLang="en-US" sz="2400" dirty="0">
                <a:latin typeface="Arial" panose="020B0604020202020204" pitchFamily="34" charset="0"/>
              </a:rPr>
              <a:t>深入理解人工智能算法设计</a:t>
            </a:r>
            <a:r>
              <a:rPr lang="en-US" altLang="zh-CN" sz="2400" dirty="0">
                <a:latin typeface="Arial" panose="020B0604020202020204" pitchFamily="34" charset="0"/>
              </a:rPr>
              <a:t>).</a:t>
            </a:r>
          </a:p>
          <a:p>
            <a:pPr marL="0" indent="0">
              <a:buNone/>
            </a:pPr>
            <a:r>
              <a:rPr lang="en-US" sz="2400" b="1" dirty="0">
                <a:solidFill>
                  <a:srgbClr val="000000"/>
                </a:solidFill>
                <a:latin typeface="Arial" panose="020B0604020202020204" pitchFamily="34" charset="0"/>
              </a:rPr>
              <a:t>Convex Optimization Textbooks</a:t>
            </a:r>
            <a:r>
              <a:rPr lang="zh-CN" altLang="en-US" sz="2400" b="1" dirty="0">
                <a:solidFill>
                  <a:srgbClr val="000000"/>
                </a:solidFill>
                <a:latin typeface="Arial" panose="020B0604020202020204" pitchFamily="34" charset="0"/>
              </a:rPr>
              <a:t>：</a:t>
            </a:r>
            <a:endParaRPr lang="en-US" altLang="zh-CN" sz="2400" b="1" dirty="0">
              <a:solidFill>
                <a:srgbClr val="000000"/>
              </a:solidFill>
              <a:latin typeface="Arial" panose="020B0604020202020204" pitchFamily="34" charset="0"/>
            </a:endParaRPr>
          </a:p>
          <a:p>
            <a:r>
              <a:rPr lang="en-US" altLang="zh-CN" sz="2400" dirty="0">
                <a:latin typeface="Arial" panose="020B0604020202020204" pitchFamily="34" charset="0"/>
              </a:rPr>
              <a:t>Wright, S., &amp; </a:t>
            </a:r>
            <a:r>
              <a:rPr lang="en-US" altLang="zh-CN" sz="2400" dirty="0" err="1">
                <a:latin typeface="Arial" panose="020B0604020202020204" pitchFamily="34" charset="0"/>
              </a:rPr>
              <a:t>Nocedal</a:t>
            </a:r>
            <a:r>
              <a:rPr lang="en-US" altLang="zh-CN" sz="2400" dirty="0">
                <a:latin typeface="Arial" panose="020B0604020202020204" pitchFamily="34" charset="0"/>
              </a:rPr>
              <a:t>, J. (1999). Numerical optimization. Springer, 35(67-68), 7.</a:t>
            </a:r>
          </a:p>
          <a:p>
            <a:r>
              <a:rPr lang="en-US" altLang="zh-CN" sz="2400" dirty="0">
                <a:latin typeface="Arial" panose="020B0604020202020204" pitchFamily="34" charset="0"/>
              </a:rPr>
              <a:t>Boyd, S., &amp; </a:t>
            </a:r>
            <a:r>
              <a:rPr lang="en-US" altLang="zh-CN" sz="2400" dirty="0" err="1">
                <a:latin typeface="Arial" panose="020B0604020202020204" pitchFamily="34" charset="0"/>
              </a:rPr>
              <a:t>Vandenberghe</a:t>
            </a:r>
            <a:r>
              <a:rPr lang="en-US" altLang="zh-CN" sz="2400" dirty="0">
                <a:latin typeface="Arial" panose="020B0604020202020204" pitchFamily="34" charset="0"/>
              </a:rPr>
              <a:t>, L. (2004). Convex optimization. Cambridge University Press.</a:t>
            </a:r>
            <a:r>
              <a:rPr lang="zh-CN" altLang="en-US" sz="2400" dirty="0">
                <a:latin typeface="Arial" panose="020B0604020202020204" pitchFamily="34" charset="0"/>
              </a:rPr>
              <a:t> </a:t>
            </a:r>
            <a:r>
              <a:rPr lang="en-US" altLang="zh-CN" sz="2400" dirty="0">
                <a:latin typeface="Arial" panose="020B0604020202020204" pitchFamily="34" charset="0"/>
              </a:rPr>
              <a:t>(</a:t>
            </a:r>
            <a:r>
              <a:rPr lang="zh-CN" altLang="en-US" sz="2400" dirty="0">
                <a:latin typeface="Arial" panose="020B0604020202020204" pitchFamily="34" charset="0"/>
              </a:rPr>
              <a:t>凸优化教材圣经）</a:t>
            </a:r>
          </a:p>
          <a:p>
            <a:endParaRPr lang="en-US" altLang="zh-CN" sz="2400" dirty="0">
              <a:latin typeface="Arial" panose="020B0604020202020204" pitchFamily="34" charset="0"/>
            </a:endParaRPr>
          </a:p>
          <a:p>
            <a:pPr marL="0" indent="0">
              <a:buNone/>
            </a:pPr>
            <a:endParaRPr lang="en-US" sz="2400" b="1" dirty="0">
              <a:solidFill>
                <a:srgbClr val="000000"/>
              </a:solidFill>
              <a:latin typeface="Arial" panose="020B0604020202020204" pitchFamily="34" charset="0"/>
            </a:endParaRPr>
          </a:p>
        </p:txBody>
      </p:sp>
    </p:spTree>
    <p:extLst>
      <p:ext uri="{BB962C8B-B14F-4D97-AF65-F5344CB8AC3E}">
        <p14:creationId xmlns:p14="http://schemas.microsoft.com/office/powerpoint/2010/main" val="21196824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 altLang="zh-CN" dirty="0"/>
              <a:t>Recommended Courses</a:t>
            </a:r>
            <a:endParaRPr lang="zh-CN" altLang="en-US" dirty="0"/>
          </a:p>
        </p:txBody>
      </p:sp>
      <p:sp>
        <p:nvSpPr>
          <p:cNvPr id="4" name="内容占位符 3"/>
          <p:cNvSpPr>
            <a:spLocks noGrp="1"/>
          </p:cNvSpPr>
          <p:nvPr>
            <p:ph idx="1"/>
          </p:nvPr>
        </p:nvSpPr>
        <p:spPr/>
        <p:txBody>
          <a:bodyPr/>
          <a:lstStyle/>
          <a:p>
            <a:r>
              <a:rPr lang="zh-CN" altLang="en-US" dirty="0">
                <a:latin typeface="Arial" panose="020B0604020202020204" pitchFamily="34" charset="0"/>
              </a:rPr>
              <a:t>斯坦福大学</a:t>
            </a:r>
            <a:r>
              <a:rPr lang="en-US" altLang="zh-CN" dirty="0">
                <a:latin typeface="Arial" panose="020B0604020202020204" pitchFamily="34" charset="0"/>
              </a:rPr>
              <a:t>CS224n: Deep Learning for Natural Language Processing</a:t>
            </a:r>
          </a:p>
          <a:p>
            <a:pPr lvl="1"/>
            <a:r>
              <a:rPr lang="en-US" altLang="zh-CN" dirty="0">
                <a:latin typeface="Arial" panose="020B0604020202020204" pitchFamily="34" charset="0"/>
                <a:cs typeface="Arial" panose="020B0604020202020204" pitchFamily="34" charset="0"/>
              </a:rPr>
              <a:t>https://web.stanford.edu/class/archive/cs/cs224n/cs224n.1194/ </a:t>
            </a:r>
          </a:p>
          <a:p>
            <a:pPr lvl="1"/>
            <a:r>
              <a:rPr lang="en-US" altLang="zh-CN" dirty="0">
                <a:latin typeface="Arial" panose="020B0604020202020204" pitchFamily="34" charset="0"/>
                <a:cs typeface="Arial" panose="020B0604020202020204" pitchFamily="34" charset="0"/>
              </a:rPr>
              <a:t>Chris Manning </a:t>
            </a:r>
            <a:r>
              <a:rPr lang="zh-CN" altLang="en-US" dirty="0">
                <a:latin typeface="Arial" panose="020B0604020202020204" pitchFamily="34" charset="0"/>
                <a:cs typeface="Arial" panose="020B0604020202020204" pitchFamily="34" charset="0"/>
              </a:rPr>
              <a:t>主要讲解自然语言处理领域的各种深度学习模型</a:t>
            </a:r>
          </a:p>
          <a:p>
            <a:r>
              <a:rPr lang="zh-CN" altLang="en-US" dirty="0">
                <a:latin typeface="Arial" panose="020B0604020202020204" pitchFamily="34" charset="0"/>
              </a:rPr>
              <a:t>斯坦福大学</a:t>
            </a:r>
            <a:r>
              <a:rPr lang="en-US" altLang="zh-CN" dirty="0">
                <a:latin typeface="Arial" panose="020B0604020202020204" pitchFamily="34" charset="0"/>
              </a:rPr>
              <a:t>CS231n: Convolutional Neural Networks for Visual Recognition</a:t>
            </a:r>
          </a:p>
          <a:p>
            <a:pPr lvl="1"/>
            <a:r>
              <a:rPr lang="en-US" altLang="zh-CN" dirty="0">
                <a:latin typeface="Arial" panose="020B0604020202020204" pitchFamily="34" charset="0"/>
                <a:cs typeface="Arial" panose="020B0604020202020204" pitchFamily="34" charset="0"/>
              </a:rPr>
              <a:t>http://cs231n.stanford.edu/</a:t>
            </a:r>
          </a:p>
          <a:p>
            <a:pPr lvl="1"/>
            <a:r>
              <a:rPr lang="en-US" altLang="zh-CN" dirty="0">
                <a:latin typeface="Arial" panose="020B0604020202020204" pitchFamily="34" charset="0"/>
                <a:cs typeface="Arial" panose="020B0604020202020204" pitchFamily="34" charset="0"/>
              </a:rPr>
              <a:t>Fei-Fei Li Andrej </a:t>
            </a:r>
            <a:r>
              <a:rPr lang="en-US" altLang="zh-CN" dirty="0" err="1">
                <a:latin typeface="Arial" panose="020B0604020202020204" pitchFamily="34" charset="0"/>
                <a:cs typeface="Arial" panose="020B0604020202020204" pitchFamily="34" charset="0"/>
              </a:rPr>
              <a:t>Karpathy</a:t>
            </a:r>
            <a:r>
              <a:rPr lang="en-US" altLang="zh-CN" dirty="0">
                <a:latin typeface="Arial" panose="020B0604020202020204" pitchFamily="34" charset="0"/>
                <a:cs typeface="Arial" panose="020B0604020202020204" pitchFamily="34" charset="0"/>
              </a:rPr>
              <a:t> </a:t>
            </a:r>
            <a:r>
              <a:rPr lang="zh-CN" altLang="en-US" dirty="0">
                <a:latin typeface="Arial" panose="020B0604020202020204" pitchFamily="34" charset="0"/>
                <a:cs typeface="Arial" panose="020B0604020202020204" pitchFamily="34" charset="0"/>
              </a:rPr>
              <a:t>主要讲解</a:t>
            </a:r>
            <a:r>
              <a:rPr lang="en-US" altLang="zh-CN" dirty="0">
                <a:latin typeface="Arial" panose="020B0604020202020204" pitchFamily="34" charset="0"/>
                <a:cs typeface="Arial" panose="020B0604020202020204" pitchFamily="34" charset="0"/>
              </a:rPr>
              <a:t>CNN</a:t>
            </a:r>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RNN</a:t>
            </a:r>
            <a:r>
              <a:rPr lang="zh-CN" altLang="en-US" dirty="0">
                <a:latin typeface="Arial" panose="020B0604020202020204" pitchFamily="34" charset="0"/>
                <a:cs typeface="Arial" panose="020B0604020202020204" pitchFamily="34" charset="0"/>
              </a:rPr>
              <a:t>在图像领域的应用</a:t>
            </a:r>
            <a:endParaRPr lang="en-US" altLang="zh-CN" dirty="0">
              <a:latin typeface="Arial" panose="020B0604020202020204" pitchFamily="34" charset="0"/>
              <a:cs typeface="Arial" panose="020B0604020202020204" pitchFamily="34" charset="0"/>
            </a:endParaRPr>
          </a:p>
          <a:p>
            <a:r>
              <a:rPr lang="zh-CN" altLang="en-US" dirty="0">
                <a:latin typeface="Arial" panose="020B0604020202020204" pitchFamily="34" charset="0"/>
              </a:rPr>
              <a:t>加州大学伯克利分校 </a:t>
            </a:r>
            <a:r>
              <a:rPr lang="en-US" altLang="zh-CN" dirty="0">
                <a:latin typeface="Arial" panose="020B0604020202020204" pitchFamily="34" charset="0"/>
              </a:rPr>
              <a:t>CS 294: Deep Reinforcement Learning</a:t>
            </a:r>
          </a:p>
          <a:p>
            <a:pPr lvl="1"/>
            <a:r>
              <a:rPr lang="en-US" altLang="zh-CN" dirty="0">
                <a:latin typeface="Arial" panose="020B0604020202020204" pitchFamily="34" charset="0"/>
                <a:cs typeface="Arial" panose="020B0604020202020204" pitchFamily="34" charset="0"/>
              </a:rPr>
              <a:t>http://rail.eecs.berkeley.edu/deeprlcourse/</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36319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 altLang="zh-CN" dirty="0"/>
              <a:t>Recommended Materials</a:t>
            </a:r>
            <a:endParaRPr lang="zh-CN" altLang="en-US" dirty="0"/>
          </a:p>
        </p:txBody>
      </p:sp>
      <p:sp>
        <p:nvSpPr>
          <p:cNvPr id="3" name="内容占位符 2"/>
          <p:cNvSpPr>
            <a:spLocks noGrp="1"/>
          </p:cNvSpPr>
          <p:nvPr>
            <p:ph idx="1"/>
          </p:nvPr>
        </p:nvSpPr>
        <p:spPr/>
        <p:txBody>
          <a:bodyPr/>
          <a:lstStyle/>
          <a:p>
            <a:r>
              <a:rPr lang="zh-CN" altLang="en-US" dirty="0">
                <a:latin typeface="Arial" panose="020B0604020202020204" pitchFamily="34" charset="0"/>
              </a:rPr>
              <a:t>林轩田“机器学习基石” “机器学习技法”</a:t>
            </a:r>
            <a:endParaRPr lang="en-US" altLang="zh-CN" dirty="0">
              <a:latin typeface="Arial" panose="020B0604020202020204" pitchFamily="34" charset="0"/>
            </a:endParaRPr>
          </a:p>
          <a:p>
            <a:pPr lvl="1"/>
            <a:r>
              <a:rPr lang="en-US" altLang="zh-CN" dirty="0">
                <a:latin typeface="Arial" panose="020B0604020202020204" pitchFamily="34" charset="0"/>
                <a:cs typeface="Arial" panose="020B0604020202020204" pitchFamily="34" charset="0"/>
              </a:rPr>
              <a:t>https://www.csie.ntu.edu.tw/~htlin/</a:t>
            </a:r>
            <a:r>
              <a:rPr lang="en-US" altLang="zh-CN" dirty="0" err="1">
                <a:latin typeface="Arial" panose="020B0604020202020204" pitchFamily="34" charset="0"/>
                <a:cs typeface="Arial" panose="020B0604020202020204" pitchFamily="34" charset="0"/>
              </a:rPr>
              <a:t>mooc</a:t>
            </a:r>
            <a:r>
              <a:rPr lang="en-US" altLang="zh-CN" dirty="0">
                <a:latin typeface="Arial" panose="020B0604020202020204" pitchFamily="34" charset="0"/>
                <a:cs typeface="Arial" panose="020B0604020202020204" pitchFamily="34" charset="0"/>
              </a:rPr>
              <a:t>/</a:t>
            </a:r>
          </a:p>
          <a:p>
            <a:r>
              <a:rPr lang="zh-CN" altLang="en-US" dirty="0">
                <a:latin typeface="Arial" panose="020B0604020202020204" pitchFamily="34" charset="0"/>
              </a:rPr>
              <a:t>李宏毅</a:t>
            </a:r>
            <a:r>
              <a:rPr lang="en-US" altLang="zh-CN" dirty="0">
                <a:latin typeface="Arial" panose="020B0604020202020204" pitchFamily="34" charset="0"/>
              </a:rPr>
              <a:t> </a:t>
            </a:r>
            <a:r>
              <a:rPr lang="zh-CN" altLang="en-US" dirty="0">
                <a:latin typeface="Arial" panose="020B0604020202020204" pitchFamily="34" charset="0"/>
              </a:rPr>
              <a:t>“</a:t>
            </a:r>
            <a:r>
              <a:rPr lang="en-US" altLang="zh-CN" dirty="0">
                <a:latin typeface="Arial" panose="020B0604020202020204" pitchFamily="34" charset="0"/>
              </a:rPr>
              <a:t>1</a:t>
            </a:r>
            <a:r>
              <a:rPr lang="zh-CN" altLang="en-US" dirty="0">
                <a:latin typeface="Arial" panose="020B0604020202020204" pitchFamily="34" charset="0"/>
              </a:rPr>
              <a:t>天搞懂深度学习”</a:t>
            </a:r>
            <a:endParaRPr lang="en-US" altLang="zh-CN" dirty="0">
              <a:latin typeface="Arial" panose="020B0604020202020204" pitchFamily="34" charset="0"/>
            </a:endParaRPr>
          </a:p>
          <a:p>
            <a:pPr lvl="1"/>
            <a:r>
              <a:rPr lang="en-US" altLang="zh-CN" dirty="0">
                <a:latin typeface="Arial" panose="020B0604020202020204" pitchFamily="34" charset="0"/>
                <a:cs typeface="Arial" panose="020B0604020202020204" pitchFamily="34" charset="0"/>
              </a:rPr>
              <a:t>http://speech.ee.ntu.edu.tw/~tlkagk/slide/</a:t>
            </a:r>
            <a:r>
              <a:rPr lang="en-US" altLang="zh-CN" dirty="0" err="1">
                <a:latin typeface="Arial" panose="020B0604020202020204" pitchFamily="34" charset="0"/>
                <a:cs typeface="Arial" panose="020B0604020202020204" pitchFamily="34" charset="0"/>
              </a:rPr>
              <a:t>Tutorial_HYLee_Deep.pptx</a:t>
            </a:r>
            <a:endParaRPr lang="en-US" altLang="zh-CN" dirty="0">
              <a:latin typeface="Arial" panose="020B0604020202020204" pitchFamily="34" charset="0"/>
              <a:cs typeface="Arial" panose="020B0604020202020204" pitchFamily="34" charset="0"/>
            </a:endParaRPr>
          </a:p>
          <a:p>
            <a:r>
              <a:rPr lang="zh-CN" altLang="en-US" dirty="0">
                <a:latin typeface="Arial" panose="020B0604020202020204" pitchFamily="34" charset="0"/>
              </a:rPr>
              <a:t>李宏毅 </a:t>
            </a:r>
            <a:r>
              <a:rPr lang="en-US" altLang="zh-CN" dirty="0">
                <a:latin typeface="Arial" panose="020B0604020202020204" pitchFamily="34" charset="0"/>
              </a:rPr>
              <a:t>“</a:t>
            </a:r>
            <a:r>
              <a:rPr lang="zh-CN" altLang="en-US" dirty="0">
                <a:latin typeface="Arial" panose="020B0604020202020204" pitchFamily="34" charset="0"/>
              </a:rPr>
              <a:t>机器学习</a:t>
            </a:r>
            <a:r>
              <a:rPr lang="en-US" altLang="zh-CN" dirty="0">
                <a:latin typeface="Arial" panose="020B0604020202020204" pitchFamily="34" charset="0"/>
              </a:rPr>
              <a:t>2020”</a:t>
            </a:r>
            <a:endParaRPr lang="zh-CN" altLang="en-US" dirty="0">
              <a:latin typeface="Arial" panose="020B0604020202020204" pitchFamily="34" charset="0"/>
            </a:endParaRPr>
          </a:p>
          <a:p>
            <a:pPr lvl="1"/>
            <a:r>
              <a:rPr lang="en-US" altLang="zh-CN" dirty="0">
                <a:latin typeface="Arial" panose="020B0604020202020204" pitchFamily="34" charset="0"/>
                <a:cs typeface="Arial" panose="020B0604020202020204" pitchFamily="34" charset="0"/>
              </a:rPr>
              <a:t>https://www.bilibili.com/video/av94519857/</a:t>
            </a:r>
          </a:p>
          <a:p>
            <a:endParaRPr lang="zh-CN" altLang="en-US" dirty="0">
              <a:latin typeface="Arial" panose="020B0604020202020204" pitchFamily="34" charset="0"/>
            </a:endParaRPr>
          </a:p>
        </p:txBody>
      </p:sp>
    </p:spTree>
    <p:extLst>
      <p:ext uri="{BB962C8B-B14F-4D97-AF65-F5344CB8AC3E}">
        <p14:creationId xmlns:p14="http://schemas.microsoft.com/office/powerpoint/2010/main" val="3722932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 altLang="zh-CN" dirty="0"/>
              <a:t>Prepare </a:t>
            </a:r>
            <a:r>
              <a:rPr lang="en-US" altLang="zh-CN" dirty="0"/>
              <a:t>M</a:t>
            </a:r>
            <a:r>
              <a:rPr lang="en" altLang="zh-CN" dirty="0" err="1"/>
              <a:t>athematical</a:t>
            </a:r>
            <a:r>
              <a:rPr lang="en" altLang="zh-CN" dirty="0"/>
              <a:t> Knowledge</a:t>
            </a:r>
            <a:endParaRPr lang="zh-CN" altLang="en-US" dirty="0"/>
          </a:p>
        </p:txBody>
      </p:sp>
      <p:sp>
        <p:nvSpPr>
          <p:cNvPr id="3" name="内容占位符 2"/>
          <p:cNvSpPr>
            <a:spLocks noGrp="1"/>
          </p:cNvSpPr>
          <p:nvPr>
            <p:ph idx="1"/>
          </p:nvPr>
        </p:nvSpPr>
        <p:spPr/>
        <p:txBody>
          <a:bodyPr/>
          <a:lstStyle/>
          <a:p>
            <a:r>
              <a:rPr lang="en-US" altLang="zh-CN" dirty="0">
                <a:latin typeface="Arial" panose="020B0604020202020204" pitchFamily="34" charset="0"/>
              </a:rPr>
              <a:t>Linear Algebra: Matrix calculation</a:t>
            </a:r>
          </a:p>
          <a:p>
            <a:r>
              <a:rPr lang="en" altLang="zh-CN" dirty="0">
                <a:latin typeface="Arial" panose="020B0604020202020204" pitchFamily="34" charset="0"/>
              </a:rPr>
              <a:t>Calculus: It doesn't need to be very deep, just the common differential integral</a:t>
            </a:r>
          </a:p>
          <a:p>
            <a:r>
              <a:rPr lang="en-US" altLang="zh-CN" dirty="0">
                <a:latin typeface="Arial" panose="020B0604020202020204" pitchFamily="34" charset="0"/>
              </a:rPr>
              <a:t>Mathematical optimization: Gradient descent</a:t>
            </a:r>
          </a:p>
          <a:p>
            <a:r>
              <a:rPr lang="en" altLang="zh-CN" dirty="0">
                <a:latin typeface="Arial" panose="020B0604020202020204" pitchFamily="34" charset="0"/>
              </a:rPr>
              <a:t>Probability theory: Density function, expected variance, etc.</a:t>
            </a:r>
          </a:p>
          <a:p>
            <a:r>
              <a:rPr lang="en-US" altLang="zh-CN" dirty="0">
                <a:latin typeface="Arial" panose="020B0604020202020204" pitchFamily="34" charset="0"/>
              </a:rPr>
              <a:t>Information theory: Cross entropy</a:t>
            </a:r>
          </a:p>
          <a:p>
            <a:endParaRPr lang="zh-CN" altLang="en-US" dirty="0">
              <a:latin typeface="Arial" panose="020B0604020202020204" pitchFamily="34" charset="0"/>
            </a:endParaRPr>
          </a:p>
        </p:txBody>
      </p:sp>
    </p:spTree>
    <p:extLst>
      <p:ext uri="{BB962C8B-B14F-4D97-AF65-F5344CB8AC3E}">
        <p14:creationId xmlns:p14="http://schemas.microsoft.com/office/powerpoint/2010/main" val="793547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96E7755-45A2-8D0A-0335-AC161FBE7C99}"/>
              </a:ext>
            </a:extLst>
          </p:cNvPr>
          <p:cNvPicPr>
            <a:picLocks noChangeAspect="1"/>
          </p:cNvPicPr>
          <p:nvPr/>
        </p:nvPicPr>
        <p:blipFill>
          <a:blip r:embed="rId2"/>
          <a:stretch>
            <a:fillRect/>
          </a:stretch>
        </p:blipFill>
        <p:spPr>
          <a:xfrm>
            <a:off x="3824438" y="1905000"/>
            <a:ext cx="7772400" cy="4248549"/>
          </a:xfrm>
          <a:prstGeom prst="rect">
            <a:avLst/>
          </a:prstGeom>
        </p:spPr>
      </p:pic>
      <p:sp>
        <p:nvSpPr>
          <p:cNvPr id="2" name="标题 1"/>
          <p:cNvSpPr>
            <a:spLocks noGrp="1"/>
          </p:cNvSpPr>
          <p:nvPr>
            <p:ph type="title"/>
          </p:nvPr>
        </p:nvSpPr>
        <p:spPr/>
        <p:txBody>
          <a:bodyPr/>
          <a:lstStyle/>
          <a:p>
            <a:r>
              <a:rPr lang="en-US" altLang="zh-CN" dirty="0"/>
              <a:t>Top Conferences</a:t>
            </a:r>
            <a:endParaRPr lang="zh-CN" altLang="en-US" dirty="0"/>
          </a:p>
        </p:txBody>
      </p:sp>
      <p:sp>
        <p:nvSpPr>
          <p:cNvPr id="3" name="内容占位符 2"/>
          <p:cNvSpPr>
            <a:spLocks noGrp="1"/>
          </p:cNvSpPr>
          <p:nvPr>
            <p:ph idx="1"/>
          </p:nvPr>
        </p:nvSpPr>
        <p:spPr/>
        <p:txBody>
          <a:bodyPr/>
          <a:lstStyle/>
          <a:p>
            <a:r>
              <a:rPr lang="en-US" altLang="zh-CN" dirty="0">
                <a:latin typeface="Arial" panose="020B0604020202020204" pitchFamily="34" charset="0"/>
              </a:rPr>
              <a:t>AI: </a:t>
            </a:r>
            <a:r>
              <a:rPr lang="en-US" altLang="zh-CN" dirty="0" err="1">
                <a:latin typeface="Arial" panose="020B0604020202020204" pitchFamily="34" charset="0"/>
              </a:rPr>
              <a:t>NeurIPS</a:t>
            </a:r>
            <a:r>
              <a:rPr lang="en-US" altLang="zh-CN" dirty="0">
                <a:latin typeface="Arial" panose="020B0604020202020204" pitchFamily="34" charset="0"/>
              </a:rPr>
              <a:t>/ICML/ICLR/AAAI/IJCAI</a:t>
            </a:r>
          </a:p>
          <a:p>
            <a:r>
              <a:rPr lang="en-US" altLang="zh-CN" dirty="0">
                <a:latin typeface="Arial" panose="020B0604020202020204" pitchFamily="34" charset="0"/>
              </a:rPr>
              <a:t>CV: CVPR/ICCV/ECCV</a:t>
            </a:r>
          </a:p>
          <a:p>
            <a:r>
              <a:rPr lang="en-US" altLang="zh-CN" dirty="0">
                <a:latin typeface="Arial" panose="020B0604020202020204" pitchFamily="34" charset="0"/>
              </a:rPr>
              <a:t>NLP: ACL/EMNLP/NAACL</a:t>
            </a:r>
          </a:p>
        </p:txBody>
      </p:sp>
    </p:spTree>
    <p:extLst>
      <p:ext uri="{BB962C8B-B14F-4D97-AF65-F5344CB8AC3E}">
        <p14:creationId xmlns:p14="http://schemas.microsoft.com/office/powerpoint/2010/main" val="2762012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9DBB8D-86BA-2453-EE91-28F96E55326B}"/>
              </a:ext>
            </a:extLst>
          </p:cNvPr>
          <p:cNvSpPr>
            <a:spLocks noGrp="1"/>
          </p:cNvSpPr>
          <p:nvPr>
            <p:ph type="title"/>
          </p:nvPr>
        </p:nvSpPr>
        <p:spPr/>
        <p:txBody>
          <a:bodyPr/>
          <a:lstStyle/>
          <a:p>
            <a:r>
              <a:rPr kumimoji="1" lang="en" altLang="zh-CN" dirty="0"/>
              <a:t>Machine Learning Framework</a:t>
            </a:r>
            <a:endParaRPr kumimoji="1" lang="zh-CN" altLang="en-US" dirty="0"/>
          </a:p>
        </p:txBody>
      </p:sp>
      <p:sp>
        <p:nvSpPr>
          <p:cNvPr id="3" name="内容占位符 2">
            <a:extLst>
              <a:ext uri="{FF2B5EF4-FFF2-40B4-BE49-F238E27FC236}">
                <a16:creationId xmlns:a16="http://schemas.microsoft.com/office/drawing/2014/main" id="{747A8F4C-9D80-BEA4-7406-FB9769B00162}"/>
              </a:ext>
            </a:extLst>
          </p:cNvPr>
          <p:cNvSpPr>
            <a:spLocks noGrp="1"/>
          </p:cNvSpPr>
          <p:nvPr>
            <p:ph idx="1"/>
          </p:nvPr>
        </p:nvSpPr>
        <p:spPr/>
        <p:txBody>
          <a:bodyPr/>
          <a:lstStyle/>
          <a:p>
            <a:r>
              <a:rPr kumimoji="1" lang="en-US" altLang="zh-CN" dirty="0">
                <a:latin typeface="Arial" panose="020B0604020202020204" pitchFamily="34" charset="0"/>
              </a:rPr>
              <a:t>Scikit-learn: </a:t>
            </a:r>
            <a:r>
              <a:rPr kumimoji="1" lang="en-US" altLang="zh-CN" dirty="0">
                <a:latin typeface="Arial" panose="020B0604020202020204" pitchFamily="34" charset="0"/>
                <a:hlinkClick r:id="rId2"/>
              </a:rPr>
              <a:t>https://scikit-learn.org/stable/</a:t>
            </a:r>
            <a:endParaRPr kumimoji="1" lang="en-US" altLang="zh-CN" dirty="0">
              <a:latin typeface="Arial" panose="020B0604020202020204" pitchFamily="34" charset="0"/>
            </a:endParaRPr>
          </a:p>
          <a:p>
            <a:r>
              <a:rPr kumimoji="1" lang="en" altLang="zh-CN" dirty="0">
                <a:latin typeface="Arial" panose="020B0604020202020204" pitchFamily="34" charset="0"/>
              </a:rPr>
              <a:t>The Python library, Scikit-Learn, is built on top of the matplotlib, NumPy, and SciPy libraries.</a:t>
            </a:r>
          </a:p>
          <a:p>
            <a:pPr lvl="1"/>
            <a:r>
              <a:rPr kumimoji="1" lang="en" altLang="zh-CN" dirty="0">
                <a:latin typeface="Arial" panose="020B0604020202020204" pitchFamily="34" charset="0"/>
                <a:cs typeface="Arial" panose="020B0604020202020204" pitchFamily="34" charset="0"/>
              </a:rPr>
              <a:t>Simple, easy to use, and effective.</a:t>
            </a:r>
          </a:p>
          <a:p>
            <a:pPr lvl="1"/>
            <a:r>
              <a:rPr kumimoji="1" lang="en" altLang="zh-CN" dirty="0">
                <a:latin typeface="Arial" panose="020B0604020202020204" pitchFamily="34" charset="0"/>
                <a:cs typeface="Arial" panose="020B0604020202020204" pitchFamily="34" charset="0"/>
              </a:rPr>
              <a:t>In rapid development, and constantly being improved.</a:t>
            </a:r>
          </a:p>
          <a:p>
            <a:pPr lvl="1"/>
            <a:r>
              <a:rPr kumimoji="1" lang="en" altLang="zh-CN" dirty="0">
                <a:latin typeface="Arial" panose="020B0604020202020204" pitchFamily="34" charset="0"/>
                <a:cs typeface="Arial" panose="020B0604020202020204" pitchFamily="34" charset="0"/>
              </a:rPr>
              <a:t>Wide range of algorithms, including clustering, factor analysis, principal component analysis, and more.</a:t>
            </a:r>
          </a:p>
          <a:p>
            <a:pPr lvl="1"/>
            <a:r>
              <a:rPr kumimoji="1" lang="en" altLang="zh-CN" dirty="0">
                <a:latin typeface="Arial" panose="020B0604020202020204" pitchFamily="34" charset="0"/>
                <a:cs typeface="Arial" panose="020B0604020202020204" pitchFamily="34" charset="0"/>
              </a:rPr>
              <a:t>Can extract data from images and text.</a:t>
            </a:r>
          </a:p>
          <a:p>
            <a:pPr lvl="1"/>
            <a:r>
              <a:rPr kumimoji="1" lang="en" altLang="zh-CN" dirty="0">
                <a:latin typeface="Arial" panose="020B0604020202020204" pitchFamily="34" charset="0"/>
                <a:cs typeface="Arial" panose="020B0604020202020204" pitchFamily="34" charset="0"/>
              </a:rPr>
              <a:t>This library is especially suited for supervised learning, and not very suited to unsupervised learning applications like Deep Learning.</a:t>
            </a:r>
            <a:endParaRPr kumimoji="1"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1937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9DBB8D-86BA-2453-EE91-28F96E55326B}"/>
              </a:ext>
            </a:extLst>
          </p:cNvPr>
          <p:cNvSpPr>
            <a:spLocks noGrp="1"/>
          </p:cNvSpPr>
          <p:nvPr>
            <p:ph type="title"/>
          </p:nvPr>
        </p:nvSpPr>
        <p:spPr/>
        <p:txBody>
          <a:bodyPr/>
          <a:lstStyle/>
          <a:p>
            <a:r>
              <a:rPr kumimoji="1" lang="en" altLang="zh-CN" dirty="0"/>
              <a:t>Deep Learning Framework</a:t>
            </a:r>
            <a:endParaRPr kumimoji="1" lang="zh-CN" altLang="en-US" dirty="0"/>
          </a:p>
        </p:txBody>
      </p:sp>
      <p:sp>
        <p:nvSpPr>
          <p:cNvPr id="3" name="内容占位符 2">
            <a:extLst>
              <a:ext uri="{FF2B5EF4-FFF2-40B4-BE49-F238E27FC236}">
                <a16:creationId xmlns:a16="http://schemas.microsoft.com/office/drawing/2014/main" id="{747A8F4C-9D80-BEA4-7406-FB9769B00162}"/>
              </a:ext>
            </a:extLst>
          </p:cNvPr>
          <p:cNvSpPr>
            <a:spLocks noGrp="1"/>
          </p:cNvSpPr>
          <p:nvPr>
            <p:ph idx="1"/>
          </p:nvPr>
        </p:nvSpPr>
        <p:spPr/>
        <p:txBody>
          <a:bodyPr/>
          <a:lstStyle/>
          <a:p>
            <a:r>
              <a:rPr kumimoji="1" lang="en-US" altLang="zh-CN" dirty="0">
                <a:latin typeface="Arial" panose="020B0604020202020204" pitchFamily="34" charset="0"/>
              </a:rPr>
              <a:t>Simple and fast prototype design</a:t>
            </a:r>
          </a:p>
          <a:p>
            <a:r>
              <a:rPr kumimoji="1" lang="en-US" altLang="zh-CN" dirty="0">
                <a:latin typeface="Arial" panose="020B0604020202020204" pitchFamily="34" charset="0"/>
              </a:rPr>
              <a:t>Automatic gradient calculation</a:t>
            </a:r>
          </a:p>
          <a:p>
            <a:r>
              <a:rPr kumimoji="1" lang="en-US" altLang="zh-CN" dirty="0">
                <a:latin typeface="Arial" panose="020B0604020202020204" pitchFamily="34" charset="0"/>
              </a:rPr>
              <a:t>Switching CPU and GPU</a:t>
            </a:r>
          </a:p>
          <a:p>
            <a:r>
              <a:rPr kumimoji="1" lang="en-US" altLang="zh-CN" dirty="0">
                <a:latin typeface="Arial" panose="020B0604020202020204" pitchFamily="34" charset="0"/>
              </a:rPr>
              <a:t>Distributed</a:t>
            </a:r>
            <a:endParaRPr kumimoji="1" lang="zh-CN" altLang="en-US" dirty="0">
              <a:latin typeface="Arial" panose="020B0604020202020204" pitchFamily="34" charset="0"/>
            </a:endParaRPr>
          </a:p>
        </p:txBody>
      </p:sp>
      <p:pic>
        <p:nvPicPr>
          <p:cNvPr id="4" name="图片 3">
            <a:extLst>
              <a:ext uri="{FF2B5EF4-FFF2-40B4-BE49-F238E27FC236}">
                <a16:creationId xmlns:a16="http://schemas.microsoft.com/office/drawing/2014/main" id="{5907779E-0161-4939-7A5A-1BCAB1CC80E2}"/>
              </a:ext>
            </a:extLst>
          </p:cNvPr>
          <p:cNvPicPr>
            <a:picLocks noChangeAspect="1"/>
          </p:cNvPicPr>
          <p:nvPr/>
        </p:nvPicPr>
        <p:blipFill>
          <a:blip r:embed="rId2"/>
          <a:stretch>
            <a:fillRect/>
          </a:stretch>
        </p:blipFill>
        <p:spPr>
          <a:xfrm>
            <a:off x="3352800" y="2819400"/>
            <a:ext cx="7772400" cy="3257691"/>
          </a:xfrm>
          <a:prstGeom prst="rect">
            <a:avLst/>
          </a:prstGeom>
        </p:spPr>
      </p:pic>
      <p:pic>
        <p:nvPicPr>
          <p:cNvPr id="5" name="图片 4">
            <a:extLst>
              <a:ext uri="{FF2B5EF4-FFF2-40B4-BE49-F238E27FC236}">
                <a16:creationId xmlns:a16="http://schemas.microsoft.com/office/drawing/2014/main" id="{386D8D88-C729-ACE1-F0A9-F974ABEACD1E}"/>
              </a:ext>
            </a:extLst>
          </p:cNvPr>
          <p:cNvPicPr>
            <a:picLocks noChangeAspect="1"/>
          </p:cNvPicPr>
          <p:nvPr/>
        </p:nvPicPr>
        <p:blipFill>
          <a:blip r:embed="rId3"/>
          <a:stretch>
            <a:fillRect/>
          </a:stretch>
        </p:blipFill>
        <p:spPr>
          <a:xfrm>
            <a:off x="5892800" y="2000250"/>
            <a:ext cx="2565400" cy="558800"/>
          </a:xfrm>
          <a:prstGeom prst="rect">
            <a:avLst/>
          </a:prstGeom>
        </p:spPr>
      </p:pic>
      <p:pic>
        <p:nvPicPr>
          <p:cNvPr id="7" name="图片 6">
            <a:extLst>
              <a:ext uri="{FF2B5EF4-FFF2-40B4-BE49-F238E27FC236}">
                <a16:creationId xmlns:a16="http://schemas.microsoft.com/office/drawing/2014/main" id="{8425905F-1A96-592C-FDFF-D4A2F6652738}"/>
              </a:ext>
            </a:extLst>
          </p:cNvPr>
          <p:cNvPicPr>
            <a:picLocks noChangeAspect="1"/>
          </p:cNvPicPr>
          <p:nvPr/>
        </p:nvPicPr>
        <p:blipFill>
          <a:blip r:embed="rId4"/>
          <a:stretch>
            <a:fillRect/>
          </a:stretch>
        </p:blipFill>
        <p:spPr>
          <a:xfrm>
            <a:off x="8839200" y="1943100"/>
            <a:ext cx="2362200" cy="673100"/>
          </a:xfrm>
          <a:prstGeom prst="rect">
            <a:avLst/>
          </a:prstGeom>
        </p:spPr>
      </p:pic>
    </p:spTree>
    <p:extLst>
      <p:ext uri="{BB962C8B-B14F-4D97-AF65-F5344CB8AC3E}">
        <p14:creationId xmlns:p14="http://schemas.microsoft.com/office/powerpoint/2010/main" val="38767398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C6A88B-CB7A-94EF-1611-BF85A50465FA}"/>
              </a:ext>
            </a:extLst>
          </p:cNvPr>
          <p:cNvSpPr>
            <a:spLocks noGrp="1"/>
          </p:cNvSpPr>
          <p:nvPr>
            <p:ph type="title"/>
          </p:nvPr>
        </p:nvSpPr>
        <p:spPr/>
        <p:txBody>
          <a:bodyPr/>
          <a:lstStyle/>
          <a:p>
            <a:r>
              <a:rPr kumimoji="1" lang="en-US" altLang="zh-CN" dirty="0" err="1"/>
              <a:t>PyTorch</a:t>
            </a:r>
            <a:r>
              <a:rPr kumimoji="1" lang="en-US" altLang="zh-CN" dirty="0"/>
              <a:t> Installation and Usage</a:t>
            </a:r>
            <a:endParaRPr kumimoji="1" lang="zh-CN" altLang="en-US" dirty="0"/>
          </a:p>
        </p:txBody>
      </p:sp>
      <p:sp>
        <p:nvSpPr>
          <p:cNvPr id="3" name="内容占位符 2">
            <a:extLst>
              <a:ext uri="{FF2B5EF4-FFF2-40B4-BE49-F238E27FC236}">
                <a16:creationId xmlns:a16="http://schemas.microsoft.com/office/drawing/2014/main" id="{E9830B90-C114-C2F3-D180-CD244F5BD94A}"/>
              </a:ext>
            </a:extLst>
          </p:cNvPr>
          <p:cNvSpPr>
            <a:spLocks noGrp="1"/>
          </p:cNvSpPr>
          <p:nvPr>
            <p:ph idx="1"/>
          </p:nvPr>
        </p:nvSpPr>
        <p:spPr/>
        <p:txBody>
          <a:bodyPr/>
          <a:lstStyle/>
          <a:p>
            <a:r>
              <a:rPr kumimoji="1" lang="en-US" altLang="zh-CN" dirty="0" err="1">
                <a:latin typeface="Arial" panose="020B0604020202020204" pitchFamily="34" charset="0"/>
                <a:ea typeface="SimSun" panose="02010600030101010101" pitchFamily="2" charset="-122"/>
              </a:rPr>
              <a:t>PyTorch</a:t>
            </a:r>
            <a:r>
              <a:rPr kumimoji="1" lang="en-US" altLang="zh-CN" dirty="0">
                <a:latin typeface="Arial" panose="020B0604020202020204" pitchFamily="34" charset="0"/>
                <a:ea typeface="SimSun" panose="02010600030101010101" pitchFamily="2" charset="-122"/>
              </a:rPr>
              <a:t> website</a:t>
            </a:r>
            <a:r>
              <a:rPr kumimoji="1" lang="zh-CN" altLang="en-US" dirty="0">
                <a:latin typeface="Arial" panose="020B0604020202020204" pitchFamily="34" charset="0"/>
                <a:ea typeface="SimSun" panose="02010600030101010101" pitchFamily="2" charset="-122"/>
              </a:rPr>
              <a:t>：</a:t>
            </a:r>
            <a:r>
              <a:rPr kumimoji="1" lang="en" altLang="zh-CN" dirty="0">
                <a:latin typeface="Arial" panose="020B0604020202020204" pitchFamily="34" charset="0"/>
                <a:ea typeface="SimSun" panose="02010600030101010101" pitchFamily="2" charset="-122"/>
                <a:hlinkClick r:id="rId3"/>
              </a:rPr>
              <a:t>https://pytorch.org/</a:t>
            </a:r>
            <a:endParaRPr kumimoji="1" lang="en" altLang="zh-CN" dirty="0">
              <a:latin typeface="Arial" panose="020B0604020202020204" pitchFamily="34" charset="0"/>
              <a:ea typeface="SimSun" panose="02010600030101010101" pitchFamily="2" charset="-122"/>
            </a:endParaRPr>
          </a:p>
          <a:p>
            <a:r>
              <a:rPr kumimoji="1" lang="en" altLang="zh-CN" dirty="0" err="1">
                <a:latin typeface="Arial" panose="020B0604020202020204" pitchFamily="34" charset="0"/>
                <a:ea typeface="SimSun" panose="02010600030101010101" pitchFamily="2" charset="-122"/>
              </a:rPr>
              <a:t>PyTorch</a:t>
            </a:r>
            <a:r>
              <a:rPr kumimoji="1" lang="en" altLang="zh-CN" dirty="0">
                <a:latin typeface="Arial" panose="020B0604020202020204" pitchFamily="34" charset="0"/>
                <a:ea typeface="SimSun" panose="02010600030101010101" pitchFamily="2" charset="-122"/>
              </a:rPr>
              <a:t> </a:t>
            </a:r>
            <a:r>
              <a:rPr kumimoji="1" lang="en-US" altLang="zh-CN" dirty="0">
                <a:latin typeface="Arial" panose="020B0604020202020204" pitchFamily="34" charset="0"/>
                <a:ea typeface="SimSun" panose="02010600030101010101" pitchFamily="2" charset="-122"/>
              </a:rPr>
              <a:t>document</a:t>
            </a:r>
            <a:r>
              <a:rPr kumimoji="1" lang="zh-CN" altLang="en-US" dirty="0">
                <a:latin typeface="Arial" panose="020B0604020202020204" pitchFamily="34" charset="0"/>
                <a:ea typeface="SimSun" panose="02010600030101010101" pitchFamily="2" charset="-122"/>
              </a:rPr>
              <a:t>：</a:t>
            </a:r>
            <a:r>
              <a:rPr kumimoji="1" lang="en" altLang="zh-CN" sz="2800" dirty="0">
                <a:latin typeface="Arial" panose="020B0604020202020204" pitchFamily="34" charset="0"/>
                <a:ea typeface="SimSun" panose="02010600030101010101" pitchFamily="2" charset="-122"/>
                <a:hlinkClick r:id="rId4"/>
              </a:rPr>
              <a:t>https://pytorch.org/docs/stable/index.html</a:t>
            </a:r>
            <a:endParaRPr kumimoji="1" lang="en" altLang="zh-CN" sz="2800" dirty="0">
              <a:latin typeface="Arial" panose="020B0604020202020204" pitchFamily="34" charset="0"/>
              <a:ea typeface="SimSun" panose="02010600030101010101" pitchFamily="2" charset="-122"/>
            </a:endParaRPr>
          </a:p>
          <a:p>
            <a:r>
              <a:rPr kumimoji="1" lang="en-US" altLang="zh-CN" dirty="0">
                <a:latin typeface="Arial" panose="020B0604020202020204" pitchFamily="34" charset="0"/>
                <a:ea typeface="SimSun" panose="02010600030101010101" pitchFamily="2" charset="-122"/>
              </a:rPr>
              <a:t>Install: Python, </a:t>
            </a:r>
            <a:r>
              <a:rPr kumimoji="1" lang="en-US" altLang="zh-CN" dirty="0" err="1">
                <a:latin typeface="Arial" panose="020B0604020202020204" pitchFamily="34" charset="0"/>
                <a:ea typeface="SimSun" panose="02010600030101010101" pitchFamily="2" charset="-122"/>
              </a:rPr>
              <a:t>Jypter</a:t>
            </a:r>
            <a:r>
              <a:rPr kumimoji="1" lang="en-US" altLang="zh-CN" dirty="0">
                <a:latin typeface="Arial" panose="020B0604020202020204" pitchFamily="34" charset="0"/>
                <a:ea typeface="SimSun" panose="02010600030101010101" pitchFamily="2" charset="-122"/>
              </a:rPr>
              <a:t> notebook, </a:t>
            </a:r>
            <a:r>
              <a:rPr kumimoji="1" lang="en-US" altLang="zh-CN" dirty="0" err="1">
                <a:latin typeface="Arial" panose="020B0604020202020204" pitchFamily="34" charset="0"/>
                <a:ea typeface="SimSun" panose="02010600030101010101" pitchFamily="2" charset="-122"/>
              </a:rPr>
              <a:t>Pytorch</a:t>
            </a:r>
            <a:r>
              <a:rPr kumimoji="1" lang="en-US" altLang="zh-CN" dirty="0">
                <a:latin typeface="Arial" panose="020B0604020202020204" pitchFamily="34" charset="0"/>
                <a:ea typeface="SimSun" panose="02010600030101010101" pitchFamily="2" charset="-122"/>
              </a:rPr>
              <a:t>, etc.</a:t>
            </a:r>
          </a:p>
          <a:p>
            <a:r>
              <a:rPr kumimoji="1" lang="en-US" altLang="zh-CN" dirty="0">
                <a:latin typeface="Arial" panose="020B0604020202020204" pitchFamily="34" charset="0"/>
                <a:ea typeface="SimSun" panose="02010600030101010101" pitchFamily="2" charset="-122"/>
              </a:rPr>
              <a:t>Install tutorial</a:t>
            </a:r>
            <a:r>
              <a:rPr kumimoji="1" lang="zh-CN" altLang="en-US" dirty="0">
                <a:latin typeface="Arial" panose="020B0604020202020204" pitchFamily="34" charset="0"/>
                <a:ea typeface="SimSun" panose="02010600030101010101" pitchFamily="2" charset="-122"/>
              </a:rPr>
              <a:t>：</a:t>
            </a:r>
            <a:r>
              <a:rPr kumimoji="1" lang="en" altLang="zh-CN" sz="1600" dirty="0">
                <a:latin typeface="Arial" panose="020B0604020202020204" pitchFamily="34" charset="0"/>
                <a:ea typeface="SimSun" panose="02010600030101010101" pitchFamily="2" charset="-122"/>
                <a:hlinkClick r:id="rId5"/>
              </a:rPr>
              <a:t>https://www.bilibili.com/video/BV1Jg411c72R/?spm_id_from=333.337.search-card.all.click&amp;vd_source=1c8c97959927ae70af2fd929f2a41663</a:t>
            </a:r>
            <a:endParaRPr kumimoji="1" lang="en" altLang="zh-CN" sz="1600" dirty="0">
              <a:latin typeface="Arial" panose="020B0604020202020204" pitchFamily="34" charset="0"/>
              <a:ea typeface="SimSun" panose="02010600030101010101" pitchFamily="2" charset="-122"/>
            </a:endParaRPr>
          </a:p>
          <a:p>
            <a:endParaRPr kumimoji="1" lang="zh-CN" altLang="en-US" sz="1600" dirty="0">
              <a:latin typeface="Arial" panose="020B0604020202020204" pitchFamily="34" charset="0"/>
              <a:ea typeface="SimSun" panose="02010600030101010101" pitchFamily="2" charset="-122"/>
            </a:endParaRPr>
          </a:p>
        </p:txBody>
      </p:sp>
      <p:pic>
        <p:nvPicPr>
          <p:cNvPr id="4" name="图片 3">
            <a:extLst>
              <a:ext uri="{FF2B5EF4-FFF2-40B4-BE49-F238E27FC236}">
                <a16:creationId xmlns:a16="http://schemas.microsoft.com/office/drawing/2014/main" id="{4988A63E-68B5-14AF-0A6C-A152275599B5}"/>
              </a:ext>
            </a:extLst>
          </p:cNvPr>
          <p:cNvPicPr>
            <a:picLocks noChangeAspect="1"/>
          </p:cNvPicPr>
          <p:nvPr/>
        </p:nvPicPr>
        <p:blipFill>
          <a:blip r:embed="rId6"/>
          <a:stretch>
            <a:fillRect/>
          </a:stretch>
        </p:blipFill>
        <p:spPr>
          <a:xfrm>
            <a:off x="1795105" y="3581400"/>
            <a:ext cx="8601790" cy="2582197"/>
          </a:xfrm>
          <a:prstGeom prst="rect">
            <a:avLst/>
          </a:prstGeom>
        </p:spPr>
      </p:pic>
    </p:spTree>
    <p:extLst>
      <p:ext uri="{BB962C8B-B14F-4D97-AF65-F5344CB8AC3E}">
        <p14:creationId xmlns:p14="http://schemas.microsoft.com/office/powerpoint/2010/main" val="3093573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en-US" altLang="zh-CN" dirty="0"/>
              <a:t>1.1</a:t>
            </a:r>
            <a:r>
              <a:rPr lang="zh-CN" altLang="en-US" dirty="0"/>
              <a:t> </a:t>
            </a:r>
            <a:r>
              <a:rPr lang="en-US" altLang="zh-CN" dirty="0"/>
              <a:t>Artificial Intelligence</a:t>
            </a:r>
          </a:p>
        </p:txBody>
      </p:sp>
    </p:spTree>
    <p:extLst>
      <p:ext uri="{BB962C8B-B14F-4D97-AF65-F5344CB8AC3E}">
        <p14:creationId xmlns:p14="http://schemas.microsoft.com/office/powerpoint/2010/main" val="3451943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Turing Test</a:t>
            </a:r>
            <a:endParaRPr lang="zh-CN" altLang="en-US" dirty="0"/>
          </a:p>
        </p:txBody>
      </p:sp>
      <p:pic>
        <p:nvPicPr>
          <p:cNvPr id="4" name="Picture 2" descr=" 2050"/>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709061" y="1420696"/>
            <a:ext cx="1693069" cy="21431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 205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237096" y="4572000"/>
            <a:ext cx="2897505" cy="1394936"/>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descr=" 5"/>
          <p:cNvSpPr/>
          <p:nvPr/>
        </p:nvSpPr>
        <p:spPr>
          <a:xfrm>
            <a:off x="7879736" y="3698578"/>
            <a:ext cx="1351717" cy="369332"/>
          </a:xfrm>
          <a:prstGeom prst="rect">
            <a:avLst/>
          </a:prstGeom>
        </p:spPr>
        <p:txBody>
          <a:bodyPr wrap="none">
            <a:spAutoFit/>
          </a:bodyPr>
          <a:lstStyle/>
          <a:p>
            <a:r>
              <a:rPr lang="en-US" altLang="zh-CN" dirty="0"/>
              <a:t>Alan Turing</a:t>
            </a:r>
            <a:endParaRPr lang="zh-CN" altLang="en-US" dirty="0"/>
          </a:p>
        </p:txBody>
      </p:sp>
      <p:sp>
        <p:nvSpPr>
          <p:cNvPr id="11" name="文本框 10">
            <a:extLst>
              <a:ext uri="{FF2B5EF4-FFF2-40B4-BE49-F238E27FC236}">
                <a16:creationId xmlns:a16="http://schemas.microsoft.com/office/drawing/2014/main" id="{8F1EC915-8363-4AD8-9980-912CE37B5DAD}"/>
              </a:ext>
            </a:extLst>
          </p:cNvPr>
          <p:cNvSpPr txBox="1"/>
          <p:nvPr/>
        </p:nvSpPr>
        <p:spPr>
          <a:xfrm>
            <a:off x="762000" y="1420696"/>
            <a:ext cx="5562600" cy="3970318"/>
          </a:xfrm>
          <a:prstGeom prst="rect">
            <a:avLst/>
          </a:prstGeom>
          <a:noFill/>
        </p:spPr>
        <p:txBody>
          <a:bodyPr wrap="square" rtlCol="0">
            <a:spAutoFit/>
          </a:bodyPr>
          <a:lstStyle/>
          <a:p>
            <a:r>
              <a:rPr lang="en" altLang="zh-CN" sz="2400" b="0" i="0" dirty="0">
                <a:solidFill>
                  <a:srgbClr val="333333"/>
                </a:solidFill>
                <a:effectLst/>
              </a:rPr>
              <a:t>"A person has a series of questions and answers with each other in a special way without touching each other. If for a long time, he can't judge whether the other party is a person or a computer according to these questions, then he can think that this computer is intelligent. "</a:t>
            </a:r>
            <a:endParaRPr lang="en-US" altLang="zh-CN" sz="2400" dirty="0">
              <a:solidFill>
                <a:srgbClr val="000000"/>
              </a:solidFill>
            </a:endParaRPr>
          </a:p>
          <a:p>
            <a:pPr algn="r"/>
            <a:r>
              <a:rPr lang="en-US" altLang="zh-CN" dirty="0">
                <a:solidFill>
                  <a:srgbClr val="000000"/>
                </a:solidFill>
              </a:rPr>
              <a:t>---Alan Turing [1950]</a:t>
            </a:r>
          </a:p>
          <a:p>
            <a:pPr algn="r"/>
            <a:r>
              <a:rPr lang="en-US" altLang="zh-CN" dirty="0">
                <a:solidFill>
                  <a:srgbClr val="000000"/>
                </a:solidFill>
              </a:rPr>
              <a:t>《Computing Machinery and Intelligence》</a:t>
            </a:r>
            <a:endParaRPr lang="zh-CN" altLang="en-US" dirty="0">
              <a:solidFill>
                <a:srgbClr val="000000"/>
              </a:solidFill>
            </a:endParaRPr>
          </a:p>
          <a:p>
            <a:endParaRPr lang="zh-CN" altLang="en-US" sz="2400" dirty="0">
              <a:solidFill>
                <a:srgbClr val="000000"/>
              </a:solidFill>
            </a:endParaRPr>
          </a:p>
        </p:txBody>
      </p:sp>
    </p:spTree>
    <p:extLst>
      <p:ext uri="{BB962C8B-B14F-4D97-AF65-F5344CB8AC3E}">
        <p14:creationId xmlns:p14="http://schemas.microsoft.com/office/powerpoint/2010/main" val="3516690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Course Information</a:t>
            </a:r>
            <a:endParaRPr lang="zh-CN" altLang="en-US" dirty="0"/>
          </a:p>
        </p:txBody>
      </p:sp>
      <p:sp>
        <p:nvSpPr>
          <p:cNvPr id="5" name="内容占位符 4"/>
          <p:cNvSpPr>
            <a:spLocks noGrp="1"/>
          </p:cNvSpPr>
          <p:nvPr>
            <p:ph idx="1"/>
          </p:nvPr>
        </p:nvSpPr>
        <p:spPr/>
        <p:txBody>
          <a:bodyPr/>
          <a:lstStyle/>
          <a:p>
            <a:r>
              <a:rPr lang="en" altLang="zh-CN" dirty="0">
                <a:latin typeface="Arial" panose="020B0604020202020204" pitchFamily="34" charset="0"/>
              </a:rPr>
              <a:t>Teaching:</a:t>
            </a:r>
          </a:p>
          <a:p>
            <a:pPr lvl="1"/>
            <a:r>
              <a:rPr lang="en" altLang="zh-CN" dirty="0">
                <a:latin typeface="Arial" panose="020B0604020202020204" pitchFamily="34" charset="0"/>
                <a:cs typeface="Arial" panose="020B0604020202020204" pitchFamily="34" charset="0"/>
              </a:rPr>
              <a:t>Lecture: Dr. Jianxiong Guo</a:t>
            </a:r>
          </a:p>
          <a:p>
            <a:pPr lvl="2"/>
            <a:r>
              <a:rPr lang="en" altLang="zh-CN" dirty="0">
                <a:latin typeface="Arial" panose="020B0604020202020204" pitchFamily="34" charset="0"/>
                <a:cs typeface="Arial" panose="020B0604020202020204" pitchFamily="34" charset="0"/>
              </a:rPr>
              <a:t>Office: T3-501-R8, Email: </a:t>
            </a:r>
            <a:r>
              <a:rPr lang="en" altLang="zh-CN" dirty="0">
                <a:latin typeface="Arial" panose="020B0604020202020204" pitchFamily="34" charset="0"/>
                <a:cs typeface="Arial" panose="020B0604020202020204" pitchFamily="34" charset="0"/>
                <a:hlinkClick r:id="rId3"/>
              </a:rPr>
              <a:t>jianxiongguo@uic.edu.cn</a:t>
            </a:r>
            <a:endParaRPr lang="en" altLang="zh-CN" dirty="0">
              <a:latin typeface="Arial" panose="020B0604020202020204" pitchFamily="34" charset="0"/>
              <a:cs typeface="Arial" panose="020B0604020202020204" pitchFamily="34" charset="0"/>
            </a:endParaRPr>
          </a:p>
          <a:p>
            <a:pPr lvl="1"/>
            <a:r>
              <a:rPr lang="en" altLang="zh-CN" dirty="0">
                <a:latin typeface="Arial" panose="020B0604020202020204" pitchFamily="34" charset="0"/>
                <a:cs typeface="Arial" panose="020B0604020202020204" pitchFamily="34" charset="0"/>
              </a:rPr>
              <a:t>Teaching Assistant: Ms. </a:t>
            </a:r>
            <a:r>
              <a:rPr lang="en" altLang="zh-CN" dirty="0" err="1">
                <a:latin typeface="Arial" panose="020B0604020202020204" pitchFamily="34" charset="0"/>
                <a:cs typeface="Arial" panose="020B0604020202020204" pitchFamily="34" charset="0"/>
              </a:rPr>
              <a:t>Fangyi</a:t>
            </a:r>
            <a:r>
              <a:rPr lang="en" altLang="zh-CN" dirty="0">
                <a:latin typeface="Arial" panose="020B0604020202020204" pitchFamily="34" charset="0"/>
                <a:cs typeface="Arial" panose="020B0604020202020204" pitchFamily="34" charset="0"/>
              </a:rPr>
              <a:t> Mou</a:t>
            </a:r>
          </a:p>
          <a:p>
            <a:pPr lvl="2"/>
            <a:r>
              <a:rPr lang="en" altLang="zh-CN" dirty="0">
                <a:latin typeface="Arial" panose="020B0604020202020204" pitchFamily="34" charset="0"/>
                <a:cs typeface="Arial" panose="020B0604020202020204" pitchFamily="34" charset="0"/>
              </a:rPr>
              <a:t>Office: V25-102-25, </a:t>
            </a:r>
            <a:r>
              <a:rPr lang="en-US" altLang="zh-CN" dirty="0">
                <a:latin typeface="Arial" panose="020B0604020202020204" pitchFamily="34" charset="0"/>
                <a:ea typeface="宋体" panose="02010600030101010101" pitchFamily="2" charset="-122"/>
                <a:cs typeface="Arial" panose="020B0604020202020204" pitchFamily="34" charset="0"/>
                <a:sym typeface="+mn-ea"/>
              </a:rPr>
              <a:t>Email: </a:t>
            </a:r>
            <a:r>
              <a:rPr lang="en-US" altLang="zh-CN" dirty="0">
                <a:latin typeface="Arial" panose="020B0604020202020204" pitchFamily="34" charset="0"/>
                <a:ea typeface="宋体" panose="02010600030101010101" pitchFamily="2" charset="-122"/>
                <a:cs typeface="Arial" panose="020B0604020202020204" pitchFamily="34" charset="0"/>
                <a:sym typeface="+mn-ea"/>
                <a:hlinkClick r:id="rId4"/>
              </a:rPr>
              <a:t>moufangyi@uic.edu.cn</a:t>
            </a:r>
            <a:endParaRPr lang="en-US" altLang="zh-CN" dirty="0">
              <a:latin typeface="Arial" panose="020B0604020202020204" pitchFamily="34" charset="0"/>
              <a:ea typeface="宋体" panose="02010600030101010101" pitchFamily="2" charset="-122"/>
              <a:cs typeface="Arial" panose="020B0604020202020204" pitchFamily="34" charset="0"/>
              <a:sym typeface="+mn-ea"/>
            </a:endParaRPr>
          </a:p>
          <a:p>
            <a:r>
              <a:rPr lang="en-US" altLang="zh-CN" dirty="0">
                <a:latin typeface="Arial" panose="020B0604020202020204" pitchFamily="34" charset="0"/>
                <a:ea typeface="宋体" panose="02010600030101010101" pitchFamily="2" charset="-122"/>
                <a:sym typeface="+mn-ea"/>
              </a:rPr>
              <a:t>Lecture Scheduling:</a:t>
            </a:r>
          </a:p>
          <a:p>
            <a:pPr lvl="1"/>
            <a:r>
              <a:rPr lang="en-US" altLang="zh-CN" dirty="0">
                <a:latin typeface="Arial" panose="020B0604020202020204" pitchFamily="34" charset="0"/>
                <a:ea typeface="宋体" panose="02010600030101010101" pitchFamily="2" charset="-122"/>
                <a:cs typeface="Arial" panose="020B0604020202020204" pitchFamily="34" charset="0"/>
                <a:sym typeface="+mn-ea"/>
              </a:rPr>
              <a:t>Mon 10:00-11:50 (T6-202), Thu 9:00-9:50 (T7-503)</a:t>
            </a:r>
          </a:p>
          <a:p>
            <a:endParaRPr lang="en" altLang="zh-CN" dirty="0">
              <a:latin typeface="Arial" panose="020B0604020202020204" pitchFamily="34" charset="0"/>
            </a:endParaRPr>
          </a:p>
        </p:txBody>
      </p:sp>
    </p:spTree>
    <p:extLst>
      <p:ext uri="{BB962C8B-B14F-4D97-AF65-F5344CB8AC3E}">
        <p14:creationId xmlns:p14="http://schemas.microsoft.com/office/powerpoint/2010/main" val="544708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6D0CA1-F855-AFE4-E2C6-BC8C984DDE5F}"/>
              </a:ext>
            </a:extLst>
          </p:cNvPr>
          <p:cNvSpPr>
            <a:spLocks noGrp="1"/>
          </p:cNvSpPr>
          <p:nvPr>
            <p:ph type="title"/>
          </p:nvPr>
        </p:nvSpPr>
        <p:spPr/>
        <p:txBody>
          <a:bodyPr/>
          <a:lstStyle/>
          <a:p>
            <a:r>
              <a:rPr kumimoji="1" lang="en-US" altLang="zh-CN" dirty="0"/>
              <a:t>Artificial Intelligence (AI)</a:t>
            </a:r>
            <a:endParaRPr kumimoji="1" lang="zh-CN" altLang="en-US" dirty="0"/>
          </a:p>
        </p:txBody>
      </p:sp>
      <p:sp>
        <p:nvSpPr>
          <p:cNvPr id="4" name="内容占位符 3">
            <a:extLst>
              <a:ext uri="{FF2B5EF4-FFF2-40B4-BE49-F238E27FC236}">
                <a16:creationId xmlns:a16="http://schemas.microsoft.com/office/drawing/2014/main" id="{A22449AB-1B54-005D-AAF3-0A881099E7AC}"/>
              </a:ext>
            </a:extLst>
          </p:cNvPr>
          <p:cNvSpPr>
            <a:spLocks noGrp="1"/>
          </p:cNvSpPr>
          <p:nvPr>
            <p:ph idx="1"/>
          </p:nvPr>
        </p:nvSpPr>
        <p:spPr/>
        <p:txBody>
          <a:bodyPr/>
          <a:lstStyle/>
          <a:p>
            <a:r>
              <a:rPr lang="en" altLang="zh-CN" sz="2800" dirty="0">
                <a:latin typeface="Arial" panose="020B0604020202020204" pitchFamily="34" charset="0"/>
              </a:rPr>
              <a:t>The birth of AI: </a:t>
            </a:r>
            <a:r>
              <a:rPr kumimoji="1" lang="en" altLang="zh-CN" sz="2800" dirty="0">
                <a:latin typeface="Arial" panose="020B0604020202020204" pitchFamily="34" charset="0"/>
                <a:cs typeface="Arial" panose="020B0604020202020204" pitchFamily="34" charset="0"/>
              </a:rPr>
              <a:t>The birth of AI has a clear landmark event: the 1956 Dartmouth conference. At this meeting, "artificial intelligence" was proposed as the name of this research field.</a:t>
            </a:r>
            <a:endParaRPr kumimoji="1" lang="zh-CN" altLang="en-US" sz="2800" dirty="0">
              <a:latin typeface="Arial" panose="020B0604020202020204" pitchFamily="34" charset="0"/>
              <a:cs typeface="Arial" panose="020B0604020202020204" pitchFamily="34" charset="0"/>
            </a:endParaRPr>
          </a:p>
        </p:txBody>
      </p:sp>
      <p:pic>
        <p:nvPicPr>
          <p:cNvPr id="5" name="图片 4">
            <a:extLst>
              <a:ext uri="{FF2B5EF4-FFF2-40B4-BE49-F238E27FC236}">
                <a16:creationId xmlns:a16="http://schemas.microsoft.com/office/drawing/2014/main" id="{9A0D9095-90F3-4743-5263-B1ECEDDD4F17}"/>
              </a:ext>
            </a:extLst>
          </p:cNvPr>
          <p:cNvPicPr>
            <a:picLocks noChangeAspect="1"/>
          </p:cNvPicPr>
          <p:nvPr/>
        </p:nvPicPr>
        <p:blipFill>
          <a:blip r:embed="rId3"/>
          <a:stretch>
            <a:fillRect/>
          </a:stretch>
        </p:blipFill>
        <p:spPr>
          <a:xfrm>
            <a:off x="838200" y="2514600"/>
            <a:ext cx="5624181" cy="3534397"/>
          </a:xfrm>
          <a:prstGeom prst="rect">
            <a:avLst/>
          </a:prstGeom>
        </p:spPr>
      </p:pic>
      <p:pic>
        <p:nvPicPr>
          <p:cNvPr id="6" name="图片 5">
            <a:extLst>
              <a:ext uri="{FF2B5EF4-FFF2-40B4-BE49-F238E27FC236}">
                <a16:creationId xmlns:a16="http://schemas.microsoft.com/office/drawing/2014/main" id="{969C666C-D0E5-0177-F32A-DF44E42B4EEF}"/>
              </a:ext>
            </a:extLst>
          </p:cNvPr>
          <p:cNvPicPr>
            <a:picLocks noChangeAspect="1"/>
          </p:cNvPicPr>
          <p:nvPr/>
        </p:nvPicPr>
        <p:blipFill>
          <a:blip r:embed="rId4"/>
          <a:stretch>
            <a:fillRect/>
          </a:stretch>
        </p:blipFill>
        <p:spPr>
          <a:xfrm>
            <a:off x="7977352" y="1905000"/>
            <a:ext cx="3352800" cy="4319819"/>
          </a:xfrm>
          <a:prstGeom prst="rect">
            <a:avLst/>
          </a:prstGeom>
        </p:spPr>
      </p:pic>
    </p:spTree>
    <p:extLst>
      <p:ext uri="{BB962C8B-B14F-4D97-AF65-F5344CB8AC3E}">
        <p14:creationId xmlns:p14="http://schemas.microsoft.com/office/powerpoint/2010/main" val="2501980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Artificial Intelligence</a:t>
            </a:r>
            <a:endParaRPr lang="zh-CN" altLang="en-US" dirty="0"/>
          </a:p>
        </p:txBody>
      </p:sp>
      <p:sp>
        <p:nvSpPr>
          <p:cNvPr id="3" name="内容占位符 2"/>
          <p:cNvSpPr>
            <a:spLocks noGrp="1"/>
          </p:cNvSpPr>
          <p:nvPr>
            <p:ph idx="1"/>
          </p:nvPr>
        </p:nvSpPr>
        <p:spPr/>
        <p:txBody>
          <a:bodyPr/>
          <a:lstStyle/>
          <a:p>
            <a:r>
              <a:rPr lang="en-US" altLang="zh-CN" dirty="0">
                <a:latin typeface="Arial" panose="020B0604020202020204" pitchFamily="34" charset="0"/>
              </a:rPr>
              <a:t>Artificial intelligence (AI) is to make machines have human intelligence.</a:t>
            </a:r>
          </a:p>
          <a:p>
            <a:r>
              <a:rPr lang="en-US" altLang="zh-CN" dirty="0">
                <a:latin typeface="Arial" panose="020B0604020202020204" pitchFamily="34" charset="0"/>
              </a:rPr>
              <a:t>Computer Control + Intelligent Behavior</a:t>
            </a:r>
          </a:p>
        </p:txBody>
      </p:sp>
      <p:sp>
        <p:nvSpPr>
          <p:cNvPr id="4" name="矩形 3"/>
          <p:cNvSpPr/>
          <p:nvPr/>
        </p:nvSpPr>
        <p:spPr>
          <a:xfrm>
            <a:off x="2743200" y="3244334"/>
            <a:ext cx="7543800" cy="646331"/>
          </a:xfrm>
          <a:prstGeom prst="rect">
            <a:avLst/>
          </a:prstGeom>
        </p:spPr>
        <p:txBody>
          <a:bodyPr wrap="square">
            <a:spAutoFit/>
          </a:bodyPr>
          <a:lstStyle/>
          <a:p>
            <a:r>
              <a:rPr lang="en" altLang="zh-CN" b="0" i="0" dirty="0">
                <a:solidFill>
                  <a:srgbClr val="333333"/>
                </a:solidFill>
                <a:effectLst/>
                <a:latin typeface="Arial" panose="020B0604020202020204" pitchFamily="34" charset="0"/>
              </a:rPr>
              <a:t>Artificial intelligence is to make the behavior of machines look like the intelligent behavior of people.</a:t>
            </a:r>
            <a:endParaRPr lang="zh-CN" altLang="en-US" dirty="0">
              <a:solidFill>
                <a:srgbClr val="C00000"/>
              </a:solidFill>
            </a:endParaRPr>
          </a:p>
        </p:txBody>
      </p:sp>
      <p:sp>
        <p:nvSpPr>
          <p:cNvPr id="5" name="矩形 4"/>
          <p:cNvSpPr/>
          <p:nvPr/>
        </p:nvSpPr>
        <p:spPr>
          <a:xfrm>
            <a:off x="7086600" y="3890665"/>
            <a:ext cx="3429000" cy="369332"/>
          </a:xfrm>
          <a:prstGeom prst="rect">
            <a:avLst/>
          </a:prstGeom>
        </p:spPr>
        <p:txBody>
          <a:bodyPr wrap="square">
            <a:spAutoFit/>
          </a:bodyPr>
          <a:lstStyle/>
          <a:p>
            <a:r>
              <a:rPr lang="zh-CN" altLang="en-US" dirty="0">
                <a:solidFill>
                  <a:srgbClr val="000000"/>
                </a:solidFill>
                <a:latin typeface="+mn-lt"/>
              </a:rPr>
              <a:t>John McCarthy（1927-2011）</a:t>
            </a:r>
          </a:p>
        </p:txBody>
      </p:sp>
    </p:spTree>
    <p:extLst>
      <p:ext uri="{BB962C8B-B14F-4D97-AF65-F5344CB8AC3E}">
        <p14:creationId xmlns:p14="http://schemas.microsoft.com/office/powerpoint/2010/main" val="15803047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descr=" 2"/>
          <p:cNvSpPr>
            <a:spLocks noGrp="1"/>
          </p:cNvSpPr>
          <p:nvPr>
            <p:ph type="title"/>
          </p:nvPr>
        </p:nvSpPr>
        <p:spPr/>
        <p:txBody>
          <a:bodyPr/>
          <a:lstStyle/>
          <a:p>
            <a:r>
              <a:rPr lang="en-US" altLang="zh-CN" dirty="0"/>
              <a:t>Research Areas in AI</a:t>
            </a:r>
            <a:endParaRPr lang="zh-CN" altLang="en-US" dirty="0"/>
          </a:p>
        </p:txBody>
      </p:sp>
      <p:sp>
        <p:nvSpPr>
          <p:cNvPr id="3" name="内容占位符 2"/>
          <p:cNvSpPr>
            <a:spLocks noGrp="1"/>
          </p:cNvSpPr>
          <p:nvPr>
            <p:ph idx="1"/>
          </p:nvPr>
        </p:nvSpPr>
        <p:spPr/>
        <p:txBody>
          <a:bodyPr/>
          <a:lstStyle/>
          <a:p>
            <a:r>
              <a:rPr lang="en" altLang="zh-CN" dirty="0">
                <a:latin typeface="Arial" panose="020B0604020202020204" pitchFamily="34" charset="0"/>
              </a:rPr>
              <a:t>Turing test is an essential factor to promote AI from philosophical discussion to scientific research, and has guided many research directions of AI.</a:t>
            </a:r>
          </a:p>
          <a:p>
            <a:pPr lvl="1"/>
            <a:r>
              <a:rPr lang="en-US" altLang="zh-CN" dirty="0">
                <a:latin typeface="Arial" panose="020B0604020202020204" pitchFamily="34" charset="0"/>
                <a:cs typeface="Arial" panose="020B0604020202020204" pitchFamily="34" charset="0"/>
              </a:rPr>
              <a:t>To make computer pass Turing test, computer must understand language, learn, remember, reason, and make decisions.</a:t>
            </a:r>
          </a:p>
          <a:p>
            <a:r>
              <a:rPr lang="en-US" altLang="zh-CN" dirty="0">
                <a:latin typeface="Arial" panose="020B0604020202020204" pitchFamily="34" charset="0"/>
              </a:rPr>
              <a:t>Let machines have human intelligence</a:t>
            </a:r>
          </a:p>
          <a:p>
            <a:pPr lvl="1"/>
            <a:r>
              <a:rPr lang="en-US" altLang="zh-CN" dirty="0">
                <a:latin typeface="Arial" panose="020B0604020202020204" pitchFamily="34" charset="0"/>
                <a:cs typeface="Arial" panose="020B0604020202020204" pitchFamily="34" charset="0"/>
              </a:rPr>
              <a:t>Machine Perception (CV, Speech info. Processing, Pattern </a:t>
            </a:r>
            <a:r>
              <a:rPr lang="en-US" altLang="zh-CN" dirty="0" err="1">
                <a:latin typeface="Arial" panose="020B0604020202020204" pitchFamily="34" charset="0"/>
                <a:cs typeface="Arial" panose="020B0604020202020204" pitchFamily="34" charset="0"/>
              </a:rPr>
              <a:t>Recog</a:t>
            </a:r>
            <a:r>
              <a:rPr lang="en-US" altLang="zh-CN" dirty="0">
                <a:latin typeface="Arial" panose="020B0604020202020204" pitchFamily="34" charset="0"/>
                <a:cs typeface="Arial" panose="020B0604020202020204" pitchFamily="34" charset="0"/>
              </a:rPr>
              <a:t>.)</a:t>
            </a:r>
          </a:p>
          <a:p>
            <a:pPr lvl="1"/>
            <a:r>
              <a:rPr lang="en-US" altLang="zh-CN" dirty="0">
                <a:latin typeface="Arial" panose="020B0604020202020204" pitchFamily="34" charset="0"/>
                <a:cs typeface="Arial" panose="020B0604020202020204" pitchFamily="34" charset="0"/>
              </a:rPr>
              <a:t>Learning (ML, Reinforcement Learning (RL))</a:t>
            </a:r>
          </a:p>
          <a:p>
            <a:pPr lvl="1"/>
            <a:r>
              <a:rPr lang="en-US" altLang="zh-CN" dirty="0">
                <a:latin typeface="Arial" panose="020B0604020202020204" pitchFamily="34" charset="0"/>
                <a:cs typeface="Arial" panose="020B0604020202020204" pitchFamily="34" charset="0"/>
              </a:rPr>
              <a:t>Language (Natural Language Processing (NLP))</a:t>
            </a:r>
          </a:p>
          <a:p>
            <a:pPr lvl="1"/>
            <a:r>
              <a:rPr lang="en-US" altLang="zh-CN" dirty="0">
                <a:latin typeface="Arial" panose="020B0604020202020204" pitchFamily="34" charset="0"/>
                <a:cs typeface="Arial" panose="020B0604020202020204" pitchFamily="34" charset="0"/>
              </a:rPr>
              <a:t>Memory (Knowledge Representation</a:t>
            </a:r>
            <a:r>
              <a:rPr lang="zh-CN" altLang="en-US" dirty="0">
                <a:latin typeface="Arial" panose="020B0604020202020204" pitchFamily="34" charset="0"/>
                <a:cs typeface="Arial" panose="020B0604020202020204" pitchFamily="34" charset="0"/>
              </a:rPr>
              <a:t>）</a:t>
            </a:r>
            <a:endParaRPr lang="en-US" altLang="zh-CN" dirty="0">
              <a:latin typeface="Arial" panose="020B0604020202020204" pitchFamily="34" charset="0"/>
              <a:cs typeface="Arial" panose="020B0604020202020204" pitchFamily="34" charset="0"/>
            </a:endParaRPr>
          </a:p>
          <a:p>
            <a:pPr lvl="1"/>
            <a:r>
              <a:rPr lang="en-US" altLang="zh-CN" dirty="0">
                <a:latin typeface="Arial" panose="020B0604020202020204" pitchFamily="34" charset="0"/>
                <a:cs typeface="Arial" panose="020B0604020202020204" pitchFamily="34" charset="0"/>
              </a:rPr>
              <a:t>Decision-making (Planning, Data Mining)</a:t>
            </a:r>
            <a:endParaRPr lang="zh-CN" altLang="en-US"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48856941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Development History</a:t>
            </a:r>
            <a:endParaRPr lang="zh-CN" altLang="en-US" dirty="0"/>
          </a:p>
        </p:txBody>
      </p:sp>
      <p:pic>
        <p:nvPicPr>
          <p:cNvPr id="3" name="图片 2"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5424" y="2590800"/>
            <a:ext cx="10701151" cy="2057400"/>
          </a:xfrm>
          <a:prstGeom prst="rect">
            <a:avLst/>
          </a:prstGeom>
        </p:spPr>
      </p:pic>
    </p:spTree>
    <p:extLst>
      <p:ext uri="{BB962C8B-B14F-4D97-AF65-F5344CB8AC3E}">
        <p14:creationId xmlns:p14="http://schemas.microsoft.com/office/powerpoint/2010/main" val="2119656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en-US" altLang="zh-CN" dirty="0"/>
              <a:t>1.2</a:t>
            </a:r>
            <a:r>
              <a:rPr lang="zh-CN" altLang="en-US" dirty="0"/>
              <a:t> </a:t>
            </a:r>
            <a:r>
              <a:rPr lang="en" altLang="zh-CN" dirty="0"/>
              <a:t>How to develop AI system</a:t>
            </a:r>
            <a:endParaRPr lang="en-US" altLang="zh-CN" dirty="0"/>
          </a:p>
        </p:txBody>
      </p:sp>
    </p:spTree>
    <p:extLst>
      <p:ext uri="{BB962C8B-B14F-4D97-AF65-F5344CB8AC3E}">
        <p14:creationId xmlns:p14="http://schemas.microsoft.com/office/powerpoint/2010/main" val="707156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 altLang="zh-CN" dirty="0"/>
              <a:t>How to develop an AI system?</a:t>
            </a:r>
            <a:endParaRPr lang="zh-CN" altLang="en-US" dirty="0"/>
          </a:p>
        </p:txBody>
      </p:sp>
      <p:sp>
        <p:nvSpPr>
          <p:cNvPr id="3" name="内容占位符 2"/>
          <p:cNvSpPr>
            <a:spLocks noGrp="1"/>
          </p:cNvSpPr>
          <p:nvPr>
            <p:ph idx="1"/>
          </p:nvPr>
        </p:nvSpPr>
        <p:spPr/>
        <p:txBody>
          <a:bodyPr/>
          <a:lstStyle/>
          <a:p>
            <a:r>
              <a:rPr lang="en" altLang="zh-CN" dirty="0">
                <a:latin typeface="Arial" panose="020B0604020202020204" pitchFamily="34" charset="0"/>
              </a:rPr>
              <a:t>Expert knowledge (manual rules)</a:t>
            </a:r>
            <a:endParaRPr lang="zh-CN" altLang="en-US" dirty="0">
              <a:latin typeface="Arial" panose="020B0604020202020204" pitchFamily="34" charset="0"/>
            </a:endParaRPr>
          </a:p>
        </p:txBody>
      </p:sp>
      <p:pic>
        <p:nvPicPr>
          <p:cNvPr id="2050" name="Picture 2" descr="âreasoning  ruleâçå¾çæç´¢ç»æ"/>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05200" y="2362201"/>
            <a:ext cx="4773126" cy="356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40749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What’s the Rule?</a:t>
            </a:r>
            <a:endParaRPr lang="zh-CN" altLang="en-US" dirty="0"/>
          </a:p>
        </p:txBody>
      </p:sp>
      <p:pic>
        <p:nvPicPr>
          <p:cNvPr id="3" name="图片 2" descr="屏幕剪辑"/>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62201" y="1752600"/>
            <a:ext cx="4153009" cy="1534926"/>
          </a:xfrm>
          <a:prstGeom prst="rect">
            <a:avLst/>
          </a:prstGeom>
        </p:spPr>
      </p:pic>
      <p:pic>
        <p:nvPicPr>
          <p:cNvPr id="3074" name="Picture 2" descr="âPattern Recognition handwrite numberâçå¾çæç´¢ç»æ"/>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590800" y="3962400"/>
            <a:ext cx="3670974" cy="216416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6705600" y="3429000"/>
            <a:ext cx="4108817" cy="646331"/>
          </a:xfrm>
          <a:prstGeom prst="rect">
            <a:avLst/>
          </a:prstGeom>
          <a:noFill/>
        </p:spPr>
        <p:txBody>
          <a:bodyPr wrap="none" rtlCol="0">
            <a:spAutoFit/>
          </a:bodyPr>
          <a:lstStyle/>
          <a:p>
            <a:r>
              <a:rPr lang="en-US" altLang="zh-CN" sz="3600" dirty="0">
                <a:solidFill>
                  <a:srgbClr val="FF0000"/>
                </a:solidFill>
                <a:ea typeface="黑体" panose="02010609060101010101" pitchFamily="49" charset="-122"/>
              </a:rPr>
              <a:t>Machine Learning!</a:t>
            </a:r>
            <a:endParaRPr lang="zh-CN" altLang="en-US" sz="3600" dirty="0">
              <a:solidFill>
                <a:srgbClr val="FF0000"/>
              </a:solidFill>
              <a:ea typeface="黑体" panose="02010609060101010101" pitchFamily="49" charset="-122"/>
            </a:endParaRPr>
          </a:p>
        </p:txBody>
      </p:sp>
    </p:spTree>
    <p:custDataLst>
      <p:tags r:id="rId1"/>
    </p:custDataLst>
    <p:extLst>
      <p:ext uri="{BB962C8B-B14F-4D97-AF65-F5344CB8AC3E}">
        <p14:creationId xmlns:p14="http://schemas.microsoft.com/office/powerpoint/2010/main" val="4186337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Machine Learning ≈ </a:t>
            </a:r>
            <a:r>
              <a:rPr lang="en" altLang="zh-CN" b="0" i="0" dirty="0">
                <a:solidFill>
                  <a:srgbClr val="333333"/>
                </a:solidFill>
                <a:effectLst/>
                <a:latin typeface="Arial" panose="020B0604020202020204" pitchFamily="34" charset="0"/>
              </a:rPr>
              <a:t>Construct a mapping function (rule)</a:t>
            </a:r>
            <a:endParaRPr lang="zh-TW" altLang="en-US" dirty="0"/>
          </a:p>
        </p:txBody>
      </p:sp>
      <p:sp>
        <p:nvSpPr>
          <p:cNvPr id="3" name="內容版面配置區 2"/>
          <p:cNvSpPr>
            <a:spLocks noGrp="1"/>
          </p:cNvSpPr>
          <p:nvPr>
            <p:ph idx="1"/>
          </p:nvPr>
        </p:nvSpPr>
        <p:spPr/>
        <p:txBody>
          <a:bodyPr/>
          <a:lstStyle/>
          <a:p>
            <a:r>
              <a:rPr lang="en-US" altLang="zh-TW" dirty="0">
                <a:latin typeface="Arial" panose="020B0604020202020204" pitchFamily="34" charset="0"/>
              </a:rPr>
              <a:t>Speech recognition</a:t>
            </a:r>
          </a:p>
          <a:p>
            <a:endParaRPr lang="en-US" altLang="zh-TW" dirty="0">
              <a:latin typeface="Arial" panose="020B0604020202020204" pitchFamily="34" charset="0"/>
            </a:endParaRPr>
          </a:p>
          <a:p>
            <a:r>
              <a:rPr lang="en-US" altLang="zh-TW" dirty="0">
                <a:latin typeface="Arial" panose="020B0604020202020204" pitchFamily="34" charset="0"/>
              </a:rPr>
              <a:t>Image recognition</a:t>
            </a:r>
          </a:p>
          <a:p>
            <a:endParaRPr lang="en-US" altLang="zh-CN" dirty="0">
              <a:latin typeface="Arial" panose="020B0604020202020204" pitchFamily="34" charset="0"/>
            </a:endParaRPr>
          </a:p>
          <a:p>
            <a:endParaRPr lang="en-US" altLang="zh-CN" dirty="0">
              <a:latin typeface="Arial" panose="020B0604020202020204" pitchFamily="34" charset="0"/>
            </a:endParaRPr>
          </a:p>
          <a:p>
            <a:r>
              <a:rPr lang="zh-CN" altLang="en-US" dirty="0">
                <a:latin typeface="Arial" panose="020B0604020202020204" pitchFamily="34" charset="0"/>
              </a:rPr>
              <a:t>围棋</a:t>
            </a:r>
            <a:endParaRPr lang="en-US" altLang="zh-CN" dirty="0">
              <a:latin typeface="Arial" panose="020B0604020202020204" pitchFamily="34" charset="0"/>
            </a:endParaRPr>
          </a:p>
          <a:p>
            <a:endParaRPr lang="en-US" altLang="zh-CN" dirty="0">
              <a:latin typeface="Arial" panose="020B0604020202020204" pitchFamily="34" charset="0"/>
            </a:endParaRPr>
          </a:p>
          <a:p>
            <a:endParaRPr lang="en-US" altLang="zh-CN" dirty="0">
              <a:latin typeface="Arial" panose="020B0604020202020204" pitchFamily="34" charset="0"/>
            </a:endParaRPr>
          </a:p>
          <a:p>
            <a:r>
              <a:rPr lang="en-US" altLang="zh-TW" dirty="0">
                <a:latin typeface="Arial" panose="020B0604020202020204" pitchFamily="34" charset="0"/>
              </a:rPr>
              <a:t>Machine Translation</a:t>
            </a:r>
            <a:endParaRPr lang="zh-TW" altLang="en-US" dirty="0">
              <a:latin typeface="Arial" panose="020B0604020202020204" pitchFamily="34" charset="0"/>
            </a:endParaRPr>
          </a:p>
        </p:txBody>
      </p:sp>
      <p:graphicFrame>
        <p:nvGraphicFramePr>
          <p:cNvPr id="4" name="Object 12"/>
          <p:cNvGraphicFramePr>
            <a:graphicFrameLocks noChangeAspect="1"/>
          </p:cNvGraphicFramePr>
          <p:nvPr>
            <p:extLst>
              <p:ext uri="{D42A27DB-BD31-4B8C-83A1-F6EECF244321}">
                <p14:modId xmlns:p14="http://schemas.microsoft.com/office/powerpoint/2010/main" val="3055871107"/>
              </p:ext>
            </p:extLst>
          </p:nvPr>
        </p:nvGraphicFramePr>
        <p:xfrm>
          <a:off x="3886200" y="1449899"/>
          <a:ext cx="3822700" cy="460375"/>
        </p:xfrm>
        <a:graphic>
          <a:graphicData uri="http://schemas.openxmlformats.org/presentationml/2006/ole">
            <mc:AlternateContent xmlns:mc="http://schemas.openxmlformats.org/markup-compatibility/2006">
              <mc:Choice xmlns:v="urn:schemas-microsoft-com:vml" Requires="v">
                <p:oleObj name="方程式" r:id="rId3" imgW="1790640" imgH="215640" progId="Equation.3">
                  <p:embed/>
                </p:oleObj>
              </mc:Choice>
              <mc:Fallback>
                <p:oleObj name="方程式" r:id="rId3" imgW="1790640" imgH="215640" progId="Equation.3">
                  <p:embed/>
                  <p:pic>
                    <p:nvPicPr>
                      <p:cNvPr id="4" name="Object 12"/>
                      <p:cNvPicPr>
                        <a:picLocks noChangeAspect="1" noChangeArrowheads="1"/>
                      </p:cNvPicPr>
                      <p:nvPr/>
                    </p:nvPicPr>
                    <p:blipFill>
                      <a:blip r:embed="rId4"/>
                      <a:srcRect/>
                      <a:stretch>
                        <a:fillRect/>
                      </a:stretch>
                    </p:blipFill>
                    <p:spPr bwMode="auto">
                      <a:xfrm>
                        <a:off x="3886200" y="1449899"/>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12"/>
          <p:cNvGraphicFramePr>
            <a:graphicFrameLocks noChangeAspect="1"/>
          </p:cNvGraphicFramePr>
          <p:nvPr>
            <p:extLst>
              <p:ext uri="{D42A27DB-BD31-4B8C-83A1-F6EECF244321}">
                <p14:modId xmlns:p14="http://schemas.microsoft.com/office/powerpoint/2010/main" val="4004980803"/>
              </p:ext>
            </p:extLst>
          </p:nvPr>
        </p:nvGraphicFramePr>
        <p:xfrm>
          <a:off x="3837735" y="2818269"/>
          <a:ext cx="3822700" cy="460375"/>
        </p:xfrm>
        <a:graphic>
          <a:graphicData uri="http://schemas.openxmlformats.org/presentationml/2006/ole">
            <mc:AlternateContent xmlns:mc="http://schemas.openxmlformats.org/markup-compatibility/2006">
              <mc:Choice xmlns:v="urn:schemas-microsoft-com:vml" Requires="v">
                <p:oleObj name="方程式" r:id="rId3" imgW="1790640" imgH="215640" progId="Equation.3">
                  <p:embed/>
                </p:oleObj>
              </mc:Choice>
              <mc:Fallback>
                <p:oleObj name="方程式" r:id="rId3" imgW="1790640" imgH="215640" progId="Equation.3">
                  <p:embed/>
                  <p:pic>
                    <p:nvPicPr>
                      <p:cNvPr id="5" name="Object 12"/>
                      <p:cNvPicPr>
                        <a:picLocks noChangeAspect="1" noChangeArrowheads="1"/>
                      </p:cNvPicPr>
                      <p:nvPr/>
                    </p:nvPicPr>
                    <p:blipFill>
                      <a:blip r:embed="rId4"/>
                      <a:srcRect/>
                      <a:stretch>
                        <a:fillRect/>
                      </a:stretch>
                    </p:blipFill>
                    <p:spPr bwMode="auto">
                      <a:xfrm>
                        <a:off x="3837735" y="2818269"/>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12"/>
          <p:cNvGraphicFramePr>
            <a:graphicFrameLocks noChangeAspect="1"/>
          </p:cNvGraphicFramePr>
          <p:nvPr>
            <p:extLst>
              <p:ext uri="{D42A27DB-BD31-4B8C-83A1-F6EECF244321}">
                <p14:modId xmlns:p14="http://schemas.microsoft.com/office/powerpoint/2010/main" val="1353787896"/>
              </p:ext>
            </p:extLst>
          </p:nvPr>
        </p:nvGraphicFramePr>
        <p:xfrm>
          <a:off x="3873595" y="4226793"/>
          <a:ext cx="3822700" cy="460375"/>
        </p:xfrm>
        <a:graphic>
          <a:graphicData uri="http://schemas.openxmlformats.org/presentationml/2006/ole">
            <mc:AlternateContent xmlns:mc="http://schemas.openxmlformats.org/markup-compatibility/2006">
              <mc:Choice xmlns:v="urn:schemas-microsoft-com:vml" Requires="v">
                <p:oleObj name="方程式" r:id="rId3" imgW="1790640" imgH="215640" progId="Equation.3">
                  <p:embed/>
                </p:oleObj>
              </mc:Choice>
              <mc:Fallback>
                <p:oleObj name="方程式" r:id="rId3" imgW="1790640" imgH="215640" progId="Equation.3">
                  <p:embed/>
                  <p:pic>
                    <p:nvPicPr>
                      <p:cNvPr id="6" name="Object 12"/>
                      <p:cNvPicPr>
                        <a:picLocks noChangeAspect="1" noChangeArrowheads="1"/>
                      </p:cNvPicPr>
                      <p:nvPr/>
                    </p:nvPicPr>
                    <p:blipFill>
                      <a:blip r:embed="rId4"/>
                      <a:srcRect/>
                      <a:stretch>
                        <a:fillRect/>
                      </a:stretch>
                    </p:blipFill>
                    <p:spPr bwMode="auto">
                      <a:xfrm>
                        <a:off x="3873595" y="4226793"/>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12"/>
          <p:cNvGraphicFramePr>
            <a:graphicFrameLocks noChangeAspect="1"/>
          </p:cNvGraphicFramePr>
          <p:nvPr>
            <p:extLst>
              <p:ext uri="{D42A27DB-BD31-4B8C-83A1-F6EECF244321}">
                <p14:modId xmlns:p14="http://schemas.microsoft.com/office/powerpoint/2010/main" val="3460197455"/>
              </p:ext>
            </p:extLst>
          </p:nvPr>
        </p:nvGraphicFramePr>
        <p:xfrm>
          <a:off x="3886200" y="5725948"/>
          <a:ext cx="3578225" cy="460375"/>
        </p:xfrm>
        <a:graphic>
          <a:graphicData uri="http://schemas.openxmlformats.org/presentationml/2006/ole">
            <mc:AlternateContent xmlns:mc="http://schemas.openxmlformats.org/markup-compatibility/2006">
              <mc:Choice xmlns:v="urn:schemas-microsoft-com:vml" Requires="v">
                <p:oleObj name="方程式" r:id="rId5" imgW="1676160" imgH="215640" progId="Equation.3">
                  <p:embed/>
                </p:oleObj>
              </mc:Choice>
              <mc:Fallback>
                <p:oleObj name="方程式" r:id="rId5" imgW="1676160" imgH="215640" progId="Equation.3">
                  <p:embed/>
                  <p:pic>
                    <p:nvPicPr>
                      <p:cNvPr id="7" name="Object 12"/>
                      <p:cNvPicPr>
                        <a:picLocks noChangeAspect="1" noChangeArrowheads="1"/>
                      </p:cNvPicPr>
                      <p:nvPr/>
                    </p:nvPicPr>
                    <p:blipFill>
                      <a:blip r:embed="rId6"/>
                      <a:srcRect/>
                      <a:stretch>
                        <a:fillRect/>
                      </a:stretch>
                    </p:blipFill>
                    <p:spPr bwMode="auto">
                      <a:xfrm>
                        <a:off x="3886200" y="5725948"/>
                        <a:ext cx="3578225"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文字方塊 7"/>
          <p:cNvSpPr txBox="1"/>
          <p:nvPr/>
        </p:nvSpPr>
        <p:spPr>
          <a:xfrm>
            <a:off x="7660435" y="2786845"/>
            <a:ext cx="947054" cy="523220"/>
          </a:xfrm>
          <a:prstGeom prst="rect">
            <a:avLst/>
          </a:prstGeom>
          <a:noFill/>
        </p:spPr>
        <p:txBody>
          <a:bodyPr wrap="square" rtlCol="0">
            <a:spAutoFit/>
          </a:bodyPr>
          <a:lstStyle/>
          <a:p>
            <a:r>
              <a:rPr lang="en-US" altLang="zh-TW" sz="2800" dirty="0"/>
              <a:t>“</a:t>
            </a:r>
            <a:r>
              <a:rPr lang="en-US" altLang="zh-CN" sz="2800" dirty="0"/>
              <a:t>9</a:t>
            </a:r>
            <a:r>
              <a:rPr lang="en-US" altLang="zh-TW" sz="2800" dirty="0"/>
              <a:t>”</a:t>
            </a:r>
            <a:endParaRPr lang="zh-TW" altLang="en-US" sz="2800" dirty="0"/>
          </a:p>
        </p:txBody>
      </p:sp>
      <p:sp>
        <p:nvSpPr>
          <p:cNvPr id="9" name="文字方塊 8"/>
          <p:cNvSpPr txBox="1"/>
          <p:nvPr/>
        </p:nvSpPr>
        <p:spPr>
          <a:xfrm>
            <a:off x="7708900" y="1418715"/>
            <a:ext cx="2898395" cy="523220"/>
          </a:xfrm>
          <a:prstGeom prst="rect">
            <a:avLst/>
          </a:prstGeom>
          <a:noFill/>
        </p:spPr>
        <p:txBody>
          <a:bodyPr wrap="square" rtlCol="0">
            <a:spAutoFit/>
          </a:bodyPr>
          <a:lstStyle/>
          <a:p>
            <a:r>
              <a:rPr lang="en-US" altLang="zh-TW" sz="2800" dirty="0"/>
              <a:t>“</a:t>
            </a:r>
            <a:r>
              <a:rPr lang="zh-CN" altLang="en-US" sz="2800" dirty="0"/>
              <a:t>你好</a:t>
            </a:r>
            <a:r>
              <a:rPr lang="en-US" altLang="zh-TW" sz="2800" dirty="0"/>
              <a:t>”</a:t>
            </a:r>
            <a:endParaRPr lang="zh-TW" altLang="en-US" sz="2800" dirty="0"/>
          </a:p>
        </p:txBody>
      </p:sp>
      <p:sp>
        <p:nvSpPr>
          <p:cNvPr id="10" name="文字方塊 9"/>
          <p:cNvSpPr txBox="1"/>
          <p:nvPr/>
        </p:nvSpPr>
        <p:spPr>
          <a:xfrm>
            <a:off x="7696296" y="4169103"/>
            <a:ext cx="1239914" cy="523220"/>
          </a:xfrm>
          <a:prstGeom prst="rect">
            <a:avLst/>
          </a:prstGeom>
          <a:noFill/>
        </p:spPr>
        <p:txBody>
          <a:bodyPr wrap="square" rtlCol="0">
            <a:spAutoFit/>
          </a:bodyPr>
          <a:lstStyle/>
          <a:p>
            <a:r>
              <a:rPr lang="en-US" altLang="zh-TW" sz="2800" dirty="0"/>
              <a:t>“6-5”</a:t>
            </a:r>
            <a:endParaRPr lang="zh-TW" altLang="en-US" sz="2800" dirty="0"/>
          </a:p>
        </p:txBody>
      </p:sp>
      <p:sp>
        <p:nvSpPr>
          <p:cNvPr id="11" name="文字方塊 10"/>
          <p:cNvSpPr txBox="1"/>
          <p:nvPr/>
        </p:nvSpPr>
        <p:spPr>
          <a:xfrm>
            <a:off x="7457670" y="5671531"/>
            <a:ext cx="3031893" cy="523220"/>
          </a:xfrm>
          <a:prstGeom prst="rect">
            <a:avLst/>
          </a:prstGeom>
          <a:noFill/>
        </p:spPr>
        <p:txBody>
          <a:bodyPr wrap="square" rtlCol="0">
            <a:spAutoFit/>
          </a:bodyPr>
          <a:lstStyle/>
          <a:p>
            <a:r>
              <a:rPr lang="en-US" altLang="zh-TW" sz="2800" dirty="0"/>
              <a:t>“</a:t>
            </a:r>
            <a:r>
              <a:rPr lang="en-US" altLang="zh-CN" sz="2800" dirty="0"/>
              <a:t>Hello!</a:t>
            </a:r>
            <a:r>
              <a:rPr lang="en-US" altLang="zh-TW" sz="2800" dirty="0"/>
              <a:t>”</a:t>
            </a:r>
            <a:endParaRPr lang="zh-TW" altLang="en-US" sz="2800" dirty="0"/>
          </a:p>
        </p:txBody>
      </p:sp>
      <p:sp>
        <p:nvSpPr>
          <p:cNvPr id="15" name="矩形 14"/>
          <p:cNvSpPr/>
          <p:nvPr/>
        </p:nvSpPr>
        <p:spPr>
          <a:xfrm>
            <a:off x="4343535" y="5694525"/>
            <a:ext cx="2659840" cy="523220"/>
          </a:xfrm>
          <a:prstGeom prst="rect">
            <a:avLst/>
          </a:prstGeom>
        </p:spPr>
        <p:txBody>
          <a:bodyPr wrap="square">
            <a:spAutoFit/>
          </a:bodyPr>
          <a:lstStyle/>
          <a:p>
            <a:pPr algn="ctr"/>
            <a:r>
              <a:rPr lang="en-US" altLang="zh-TW" sz="2800" dirty="0"/>
              <a:t>“</a:t>
            </a:r>
            <a:r>
              <a:rPr lang="zh-CN" altLang="en-US" sz="2800" dirty="0"/>
              <a:t>你好！</a:t>
            </a:r>
            <a:r>
              <a:rPr lang="en-US" altLang="zh-TW" sz="2800" dirty="0"/>
              <a:t>”</a:t>
            </a:r>
            <a:endParaRPr lang="zh-TW" altLang="en-US" sz="2800" dirty="0"/>
          </a:p>
        </p:txBody>
      </p:sp>
      <p:sp>
        <p:nvSpPr>
          <p:cNvPr id="18" name="文字方塊 17"/>
          <p:cNvSpPr txBox="1"/>
          <p:nvPr/>
        </p:nvSpPr>
        <p:spPr>
          <a:xfrm>
            <a:off x="8493243" y="4199881"/>
            <a:ext cx="2543153" cy="461665"/>
          </a:xfrm>
          <a:prstGeom prst="rect">
            <a:avLst/>
          </a:prstGeom>
          <a:noFill/>
        </p:spPr>
        <p:txBody>
          <a:bodyPr wrap="square" rtlCol="0">
            <a:spAutoFit/>
          </a:bodyPr>
          <a:lstStyle/>
          <a:p>
            <a:pPr algn="ctr"/>
            <a:r>
              <a:rPr lang="en-US" altLang="zh-TW" sz="2400" dirty="0"/>
              <a:t>(</a:t>
            </a:r>
            <a:r>
              <a:rPr lang="zh-CN" altLang="en-US" sz="2400" dirty="0"/>
              <a:t>落子位置</a:t>
            </a:r>
            <a:r>
              <a:rPr lang="en-US" altLang="zh-TW" sz="2400" dirty="0"/>
              <a:t>)</a:t>
            </a:r>
            <a:endParaRPr lang="zh-TW" altLang="en-US" sz="2400" dirty="0"/>
          </a:p>
        </p:txBody>
      </p:sp>
      <p:pic>
        <p:nvPicPr>
          <p:cNvPr id="14" name="图片 13" descr="屏幕剪辑"/>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476935" y="2766955"/>
            <a:ext cx="544300" cy="702147"/>
          </a:xfrm>
          <a:prstGeom prst="rect">
            <a:avLst/>
          </a:prstGeom>
        </p:spPr>
      </p:pic>
      <p:pic>
        <p:nvPicPr>
          <p:cNvPr id="17" name="图片 16" descr="屏幕剪辑"/>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092795" y="3909303"/>
            <a:ext cx="1219200" cy="1215850"/>
          </a:xfrm>
          <a:prstGeom prst="rect">
            <a:avLst/>
          </a:prstGeom>
        </p:spPr>
      </p:pic>
      <p:pic>
        <p:nvPicPr>
          <p:cNvPr id="21" name="图片 20" descr="屏幕剪辑"/>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4929356" y="1328278"/>
            <a:ext cx="1639458" cy="731646"/>
          </a:xfrm>
          <a:prstGeom prst="rect">
            <a:avLst/>
          </a:prstGeom>
        </p:spPr>
      </p:pic>
    </p:spTree>
    <p:extLst>
      <p:ext uri="{BB962C8B-B14F-4D97-AF65-F5344CB8AC3E}">
        <p14:creationId xmlns:p14="http://schemas.microsoft.com/office/powerpoint/2010/main" val="14124598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en-US" altLang="zh-CN" dirty="0"/>
              <a:t>Mango ML</a:t>
            </a:r>
            <a:endParaRPr lang="zh-CN" altLang="en-US" dirty="0"/>
          </a:p>
        </p:txBody>
      </p:sp>
      <p:sp>
        <p:nvSpPr>
          <p:cNvPr id="4" name="矩形 3"/>
          <p:cNvSpPr/>
          <p:nvPr/>
        </p:nvSpPr>
        <p:spPr>
          <a:xfrm>
            <a:off x="2819400" y="5638801"/>
            <a:ext cx="6324600" cy="646331"/>
          </a:xfrm>
          <a:prstGeom prst="rect">
            <a:avLst/>
          </a:prstGeom>
        </p:spPr>
        <p:txBody>
          <a:bodyPr wrap="square">
            <a:spAutoFit/>
          </a:bodyPr>
          <a:lstStyle/>
          <a:p>
            <a:r>
              <a:rPr lang="zh-CN" altLang="en-US" dirty="0"/>
              <a:t>https://www.quora.com/How-do-you-explain-Machine-Learning-and-Data-Mining-to-non-Computer-Science-people</a:t>
            </a:r>
          </a:p>
        </p:txBody>
      </p:sp>
      <p:pic>
        <p:nvPicPr>
          <p:cNvPr id="6" name="图片 5"/>
          <p:cNvPicPr>
            <a:picLocks noChangeAspect="1"/>
          </p:cNvPicPr>
          <p:nvPr/>
        </p:nvPicPr>
        <p:blipFill>
          <a:blip r:embed="rId3"/>
          <a:stretch>
            <a:fillRect/>
          </a:stretch>
        </p:blipFill>
        <p:spPr>
          <a:xfrm>
            <a:off x="3505200" y="2084325"/>
            <a:ext cx="4781550" cy="3400425"/>
          </a:xfrm>
          <a:prstGeom prst="rect">
            <a:avLst/>
          </a:prstGeom>
        </p:spPr>
      </p:pic>
      <p:sp>
        <p:nvSpPr>
          <p:cNvPr id="8" name="矩形 7"/>
          <p:cNvSpPr/>
          <p:nvPr/>
        </p:nvSpPr>
        <p:spPr>
          <a:xfrm>
            <a:off x="2667000" y="1407054"/>
            <a:ext cx="6629400" cy="523220"/>
          </a:xfrm>
          <a:prstGeom prst="rect">
            <a:avLst/>
          </a:prstGeom>
        </p:spPr>
        <p:txBody>
          <a:bodyPr wrap="square">
            <a:spAutoFit/>
          </a:bodyPr>
          <a:lstStyle/>
          <a:p>
            <a:r>
              <a:rPr lang="en" altLang="zh-CN" sz="2800" b="0" i="0" dirty="0">
                <a:solidFill>
                  <a:srgbClr val="333333"/>
                </a:solidFill>
                <a:effectLst/>
                <a:latin typeface="Arial" panose="020B0604020202020204" pitchFamily="34" charset="0"/>
              </a:rPr>
              <a:t>How to judge whether mango is sweet?</a:t>
            </a:r>
            <a:endParaRPr lang="zh-CN" altLang="en-US" sz="2800" dirty="0">
              <a:solidFill>
                <a:srgbClr val="FF0000"/>
              </a:solidFill>
            </a:endParaRPr>
          </a:p>
        </p:txBody>
      </p:sp>
    </p:spTree>
    <p:extLst>
      <p:ext uri="{BB962C8B-B14F-4D97-AF65-F5344CB8AC3E}">
        <p14:creationId xmlns:p14="http://schemas.microsoft.com/office/powerpoint/2010/main" val="5551942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Mango ML</a:t>
            </a:r>
            <a:endParaRPr lang="zh-CN" altLang="en-US" dirty="0"/>
          </a:p>
        </p:txBody>
      </p:sp>
      <p:sp>
        <p:nvSpPr>
          <p:cNvPr id="3" name="内容占位符 2"/>
          <p:cNvSpPr>
            <a:spLocks noGrp="1"/>
          </p:cNvSpPr>
          <p:nvPr>
            <p:ph idx="1"/>
          </p:nvPr>
        </p:nvSpPr>
        <p:spPr/>
        <p:txBody>
          <a:bodyPr/>
          <a:lstStyle/>
          <a:p>
            <a:r>
              <a:rPr lang="en-US" altLang="zh-CN" dirty="0">
                <a:latin typeface="Arial" panose="020B0604020202020204" pitchFamily="34" charset="0"/>
              </a:rPr>
              <a:t>Prepare data for training</a:t>
            </a:r>
          </a:p>
          <a:p>
            <a:pPr lvl="1"/>
            <a:r>
              <a:rPr lang="en-US" altLang="zh-CN" dirty="0">
                <a:latin typeface="Arial" panose="020B0604020202020204" pitchFamily="34" charset="0"/>
                <a:cs typeface="Arial" panose="020B0604020202020204" pitchFamily="34" charset="0"/>
              </a:rPr>
              <a:t>Randomly selected mango samples from the market (training data), list all the characteristics of each mango:</a:t>
            </a:r>
          </a:p>
          <a:p>
            <a:pPr lvl="2"/>
            <a:r>
              <a:rPr lang="en-US" altLang="zh-CN" dirty="0">
                <a:latin typeface="Arial" panose="020B0604020202020204" pitchFamily="34" charset="0"/>
                <a:cs typeface="Arial" panose="020B0604020202020204" pitchFamily="34" charset="0"/>
              </a:rPr>
              <a:t>Such as color, size, shape, origin, brand, and price</a:t>
            </a:r>
          </a:p>
          <a:p>
            <a:pPr lvl="1"/>
            <a:r>
              <a:rPr lang="en-US" altLang="zh-CN" dirty="0">
                <a:latin typeface="Arial" panose="020B0604020202020204" pitchFamily="34" charset="0"/>
                <a:cs typeface="Arial" panose="020B0604020202020204" pitchFamily="34" charset="0"/>
              </a:rPr>
              <a:t>Mango quality (output variable):</a:t>
            </a:r>
          </a:p>
          <a:p>
            <a:pPr lvl="2"/>
            <a:r>
              <a:rPr lang="en-US" altLang="zh-CN" dirty="0">
                <a:latin typeface="Arial" panose="020B0604020202020204" pitchFamily="34" charset="0"/>
                <a:cs typeface="Arial" panose="020B0604020202020204" pitchFamily="34" charset="0"/>
              </a:rPr>
              <a:t>Sweet, juicy, and mature</a:t>
            </a:r>
          </a:p>
          <a:p>
            <a:r>
              <a:rPr lang="en-US" altLang="zh-CN" dirty="0">
                <a:latin typeface="Arial" panose="020B0604020202020204" pitchFamily="34" charset="0"/>
              </a:rPr>
              <a:t>Learning</a:t>
            </a:r>
          </a:p>
          <a:p>
            <a:pPr lvl="1"/>
            <a:r>
              <a:rPr lang="en" altLang="zh-CN" dirty="0">
                <a:latin typeface="Arial" panose="020B0604020202020204" pitchFamily="34" charset="0"/>
                <a:cs typeface="Arial" panose="020B0604020202020204" pitchFamily="34" charset="0"/>
              </a:rPr>
              <a:t>Design a learning algorithm to learn the correlation model between mango features and output variables.</a:t>
            </a:r>
            <a:endParaRPr lang="en-US" altLang="zh-CN"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3057708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8F66A7-B4CF-A81A-3BDE-6F7862A3D3E9}"/>
              </a:ext>
            </a:extLst>
          </p:cNvPr>
          <p:cNvSpPr>
            <a:spLocks noGrp="1"/>
          </p:cNvSpPr>
          <p:nvPr>
            <p:ph type="title"/>
          </p:nvPr>
        </p:nvSpPr>
        <p:spPr/>
        <p:txBody>
          <a:bodyPr/>
          <a:lstStyle/>
          <a:p>
            <a:r>
              <a:rPr kumimoji="1" lang="en-US" altLang="zh-CN" dirty="0"/>
              <a:t>Jianxiong Guo</a:t>
            </a:r>
            <a:r>
              <a:rPr kumimoji="1" lang="zh-CN" altLang="en-US" dirty="0"/>
              <a:t> </a:t>
            </a:r>
            <a:r>
              <a:rPr kumimoji="1" lang="en-US" altLang="zh-CN" dirty="0"/>
              <a:t>(</a:t>
            </a:r>
            <a:r>
              <a:rPr kumimoji="1" lang="zh-CN" altLang="en-US" dirty="0"/>
              <a:t>郭剑雄</a:t>
            </a:r>
            <a:r>
              <a:rPr kumimoji="1" lang="en-US" altLang="zh-CN" dirty="0"/>
              <a:t>)</a:t>
            </a:r>
            <a:endParaRPr kumimoji="1" lang="zh-CN" altLang="en-US" dirty="0"/>
          </a:p>
        </p:txBody>
      </p:sp>
      <p:sp>
        <p:nvSpPr>
          <p:cNvPr id="3" name="内容占位符 2">
            <a:extLst>
              <a:ext uri="{FF2B5EF4-FFF2-40B4-BE49-F238E27FC236}">
                <a16:creationId xmlns:a16="http://schemas.microsoft.com/office/drawing/2014/main" id="{53E4045E-A6C1-1151-8745-9D2A8760CDB7}"/>
              </a:ext>
            </a:extLst>
          </p:cNvPr>
          <p:cNvSpPr>
            <a:spLocks noGrp="1"/>
          </p:cNvSpPr>
          <p:nvPr>
            <p:ph idx="1"/>
          </p:nvPr>
        </p:nvSpPr>
        <p:spPr/>
        <p:txBody>
          <a:bodyPr/>
          <a:lstStyle/>
          <a:p>
            <a:r>
              <a:rPr kumimoji="1" lang="zh-CN" altLang="en-US" dirty="0"/>
              <a:t>北师香港浸会大学</a:t>
            </a:r>
            <a:endParaRPr kumimoji="1" lang="en-US" altLang="zh-CN" dirty="0"/>
          </a:p>
          <a:p>
            <a:pPr lvl="1"/>
            <a:r>
              <a:rPr kumimoji="1" lang="zh-CN" altLang="en-US" sz="2400" dirty="0"/>
              <a:t>计算机科学系，助理教授</a:t>
            </a:r>
            <a:endParaRPr kumimoji="1" lang="en-US" altLang="zh-CN" sz="2400" dirty="0"/>
          </a:p>
          <a:p>
            <a:pPr lvl="1"/>
            <a:r>
              <a:rPr kumimoji="1" lang="zh-CN" altLang="en-US" sz="2400" dirty="0"/>
              <a:t>广东省人工智能与多模态数据处理重点实验室</a:t>
            </a:r>
            <a:endParaRPr kumimoji="1" lang="en-US" altLang="zh-CN" dirty="0"/>
          </a:p>
          <a:p>
            <a:r>
              <a:rPr kumimoji="1" lang="zh-CN" altLang="en-US" dirty="0"/>
              <a:t>北京师范大学</a:t>
            </a:r>
            <a:r>
              <a:rPr kumimoji="1" lang="en-US" altLang="zh-CN" dirty="0"/>
              <a:t>(</a:t>
            </a:r>
            <a:r>
              <a:rPr kumimoji="1" lang="zh-CN" altLang="en-US" dirty="0"/>
              <a:t>珠海校区</a:t>
            </a:r>
            <a:r>
              <a:rPr kumimoji="1" lang="en-US" altLang="zh-CN" dirty="0"/>
              <a:t>)</a:t>
            </a:r>
          </a:p>
          <a:p>
            <a:pPr lvl="1"/>
            <a:r>
              <a:rPr kumimoji="1" lang="zh-CN" altLang="en-US" sz="2400" dirty="0"/>
              <a:t>自然科学高等研究院，副教授，博导</a:t>
            </a:r>
            <a:endParaRPr kumimoji="1" lang="en-US" altLang="zh-CN" sz="2400" dirty="0"/>
          </a:p>
          <a:p>
            <a:pPr lvl="1"/>
            <a:r>
              <a:rPr kumimoji="1" lang="zh-CN" altLang="en-US" sz="2400" dirty="0"/>
              <a:t>大数据云边只能协同教育部工程研究中心，副主任</a:t>
            </a:r>
            <a:endParaRPr kumimoji="1" lang="en-US" altLang="zh-CN" sz="2400" dirty="0"/>
          </a:p>
          <a:p>
            <a:pPr lvl="1"/>
            <a:r>
              <a:rPr kumimoji="1" lang="zh-CN" altLang="en-US" sz="2400" dirty="0"/>
              <a:t>交叉智能超算中心</a:t>
            </a:r>
            <a:endParaRPr kumimoji="1" lang="en-US" altLang="zh-CN" sz="2400" dirty="0"/>
          </a:p>
          <a:p>
            <a:pPr lvl="1"/>
            <a:r>
              <a:rPr kumimoji="1" lang="zh-CN" altLang="en-US" sz="2400" dirty="0"/>
              <a:t>中国计算机学会分布式、物联网、普适计算专委执行委员</a:t>
            </a:r>
            <a:endParaRPr kumimoji="1" lang="en-US" altLang="zh-CN" sz="2400" dirty="0"/>
          </a:p>
          <a:p>
            <a:pPr lvl="1"/>
            <a:r>
              <a:rPr kumimoji="1" lang="en-US" altLang="zh-CN" sz="2400" dirty="0"/>
              <a:t>IEEE/ACM Member</a:t>
            </a:r>
          </a:p>
          <a:p>
            <a:r>
              <a:rPr kumimoji="1" lang="zh-CN" altLang="en-US" sz="2800" dirty="0"/>
              <a:t>研究方向：</a:t>
            </a:r>
            <a:endParaRPr kumimoji="1" lang="en-US" altLang="zh-CN" sz="2800" dirty="0"/>
          </a:p>
          <a:p>
            <a:pPr lvl="1"/>
            <a:r>
              <a:rPr kumimoji="1" lang="zh-CN" altLang="en-US" sz="2400" dirty="0"/>
              <a:t>物联网、边缘智能、分布式机器学习、优化理论等</a:t>
            </a:r>
            <a:endParaRPr kumimoji="1" lang="en-US" altLang="zh-CN" sz="2400" dirty="0"/>
          </a:p>
          <a:p>
            <a:pPr lvl="1"/>
            <a:r>
              <a:rPr kumimoji="1" lang="zh-CN" altLang="en-US" sz="2400" dirty="0"/>
              <a:t>谷歌学术：</a:t>
            </a:r>
            <a:r>
              <a:rPr kumimoji="1" lang="en" altLang="zh-CN" sz="2400" dirty="0">
                <a:hlinkClick r:id="rId2"/>
              </a:rPr>
              <a:t>https://scholar.google.com/citations?hl=zh-CN&amp;user=lljLdDcAAAAJ</a:t>
            </a:r>
            <a:endParaRPr kumimoji="1" lang="en-US" altLang="zh-CN" sz="2400" dirty="0"/>
          </a:p>
          <a:p>
            <a:endParaRPr kumimoji="1" lang="en-US" altLang="zh-CN" sz="2800" dirty="0"/>
          </a:p>
        </p:txBody>
      </p:sp>
    </p:spTree>
    <p:extLst>
      <p:ext uri="{BB962C8B-B14F-4D97-AF65-F5344CB8AC3E}">
        <p14:creationId xmlns:p14="http://schemas.microsoft.com/office/powerpoint/2010/main" val="3741567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5D48E8-2B68-1345-762A-95D6B6152FCB}"/>
              </a:ext>
            </a:extLst>
          </p:cNvPr>
          <p:cNvSpPr>
            <a:spLocks noGrp="1"/>
          </p:cNvSpPr>
          <p:nvPr>
            <p:ph type="title"/>
          </p:nvPr>
        </p:nvSpPr>
        <p:spPr/>
        <p:txBody>
          <a:bodyPr/>
          <a:lstStyle/>
          <a:p>
            <a:r>
              <a:rPr lang="en-US" altLang="zh-CN" dirty="0"/>
              <a:t>Mango ML</a:t>
            </a:r>
            <a:endParaRPr kumimoji="1" lang="zh-CN" altLang="en-US" dirty="0"/>
          </a:p>
        </p:txBody>
      </p:sp>
      <p:sp>
        <p:nvSpPr>
          <p:cNvPr id="3" name="内容占位符 2">
            <a:extLst>
              <a:ext uri="{FF2B5EF4-FFF2-40B4-BE49-F238E27FC236}">
                <a16:creationId xmlns:a16="http://schemas.microsoft.com/office/drawing/2014/main" id="{429560EC-F88E-62F0-D44D-9FD0AEBAE8E2}"/>
              </a:ext>
            </a:extLst>
          </p:cNvPr>
          <p:cNvSpPr>
            <a:spLocks noGrp="1"/>
          </p:cNvSpPr>
          <p:nvPr>
            <p:ph idx="1"/>
          </p:nvPr>
        </p:nvSpPr>
        <p:spPr/>
        <p:txBody>
          <a:bodyPr/>
          <a:lstStyle/>
          <a:p>
            <a:r>
              <a:rPr lang="en-US" altLang="zh-CN" dirty="0">
                <a:latin typeface="Arial" panose="020B0604020202020204" pitchFamily="34" charset="0"/>
              </a:rPr>
              <a:t>Testing</a:t>
            </a:r>
          </a:p>
          <a:p>
            <a:pPr lvl="1"/>
            <a:r>
              <a:rPr lang="en" altLang="zh-CN" b="0" i="0" dirty="0">
                <a:solidFill>
                  <a:srgbClr val="333333"/>
                </a:solidFill>
                <a:effectLst/>
                <a:latin typeface="Arial" panose="020B0604020202020204" pitchFamily="34" charset="0"/>
                <a:cs typeface="Arial" panose="020B0604020202020204" pitchFamily="34" charset="0"/>
              </a:rPr>
              <a:t>The next time you buy mango from the market, you can use the model calculated above to predict the quality of mango according to its characteristics (test data). (Accuracy)</a:t>
            </a:r>
            <a:endParaRPr kumimoji="1"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259886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4">
            <a:extLst>
              <a:ext uri="{FF2B5EF4-FFF2-40B4-BE49-F238E27FC236}">
                <a16:creationId xmlns:a16="http://schemas.microsoft.com/office/drawing/2014/main" id="{F0A9ED15-7978-4A81-9E00-5A3F83287164}"/>
              </a:ext>
            </a:extLst>
          </p:cNvPr>
          <p:cNvGraphicFramePr>
            <a:graphicFrameLocks/>
          </p:cNvGraphicFramePr>
          <p:nvPr>
            <p:extLst>
              <p:ext uri="{D42A27DB-BD31-4B8C-83A1-F6EECF244321}">
                <p14:modId xmlns:p14="http://schemas.microsoft.com/office/powerpoint/2010/main" val="3513145227"/>
              </p:ext>
            </p:extLst>
          </p:nvPr>
        </p:nvGraphicFramePr>
        <p:xfrm>
          <a:off x="1828800" y="1143000"/>
          <a:ext cx="8229600" cy="49371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标题 1"/>
          <p:cNvSpPr>
            <a:spLocks noGrp="1"/>
          </p:cNvSpPr>
          <p:nvPr>
            <p:ph type="title"/>
          </p:nvPr>
        </p:nvSpPr>
        <p:spPr/>
        <p:txBody>
          <a:bodyPr/>
          <a:lstStyle/>
          <a:p>
            <a:r>
              <a:rPr lang="en" altLang="zh-CN" dirty="0"/>
              <a:t>How to develop an AI system?</a:t>
            </a:r>
            <a:endParaRPr lang="zh-CN" altLang="en-US" dirty="0"/>
          </a:p>
        </p:txBody>
      </p:sp>
      <p:sp>
        <p:nvSpPr>
          <p:cNvPr id="3" name="文本框 2"/>
          <p:cNvSpPr txBox="1"/>
          <p:nvPr/>
        </p:nvSpPr>
        <p:spPr>
          <a:xfrm>
            <a:off x="5562600" y="1447800"/>
            <a:ext cx="713657" cy="400110"/>
          </a:xfrm>
          <a:prstGeom prst="rect">
            <a:avLst/>
          </a:prstGeom>
          <a:noFill/>
        </p:spPr>
        <p:txBody>
          <a:bodyPr wrap="none" rtlCol="0">
            <a:spAutoFit/>
          </a:bodyPr>
          <a:lstStyle/>
          <a:p>
            <a:r>
              <a:rPr lang="en-US" altLang="zh-CN" sz="2000" dirty="0"/>
              <a:t>Rule</a:t>
            </a:r>
            <a:endParaRPr lang="zh-CN" altLang="en-US" sz="2000" dirty="0"/>
          </a:p>
        </p:txBody>
      </p:sp>
    </p:spTree>
    <p:custDataLst>
      <p:tags r:id="rId1"/>
    </p:custDataLst>
    <p:extLst>
      <p:ext uri="{BB962C8B-B14F-4D97-AF65-F5344CB8AC3E}">
        <p14:creationId xmlns:p14="http://schemas.microsoft.com/office/powerpoint/2010/main" val="2957777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398C20A5-A9D8-4D3E-B587-799A3BB16507}"/>
                                            </p:graphicEl>
                                          </p:spTgt>
                                        </p:tgtEl>
                                        <p:attrNameLst>
                                          <p:attrName>style.visibility</p:attrName>
                                        </p:attrNameLst>
                                      </p:cBhvr>
                                      <p:to>
                                        <p:strVal val="visible"/>
                                      </p:to>
                                    </p:set>
                                    <p:animEffect transition="in" filter="fade">
                                      <p:cBhvr>
                                        <p:cTn id="12" dur="500"/>
                                        <p:tgtEl>
                                          <p:spTgt spid="6">
                                            <p:graphicEl>
                                              <a:dgm id="{398C20A5-A9D8-4D3E-B587-799A3BB16507}"/>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E701DB57-D095-4995-BA9F-3DC318F851BB}"/>
                                            </p:graphicEl>
                                          </p:spTgt>
                                        </p:tgtEl>
                                        <p:attrNameLst>
                                          <p:attrName>style.visibility</p:attrName>
                                        </p:attrNameLst>
                                      </p:cBhvr>
                                      <p:to>
                                        <p:strVal val="visible"/>
                                      </p:to>
                                    </p:set>
                                    <p:animEffect transition="in" filter="fade">
                                      <p:cBhvr>
                                        <p:cTn id="17" dur="500"/>
                                        <p:tgtEl>
                                          <p:spTgt spid="6">
                                            <p:graphicEl>
                                              <a:dgm id="{E701DB57-D095-4995-BA9F-3DC318F851BB}"/>
                                            </p:graphic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graphicEl>
                                              <a:dgm id="{037CC688-649A-434F-9080-67500DD1A79D}"/>
                                            </p:graphicEl>
                                          </p:spTgt>
                                        </p:tgtEl>
                                        <p:attrNameLst>
                                          <p:attrName>style.visibility</p:attrName>
                                        </p:attrNameLst>
                                      </p:cBhvr>
                                      <p:to>
                                        <p:strVal val="visible"/>
                                      </p:to>
                                    </p:set>
                                    <p:animEffect transition="in" filter="fade">
                                      <p:cBhvr>
                                        <p:cTn id="20" dur="500"/>
                                        <p:tgtEl>
                                          <p:spTgt spid="6">
                                            <p:graphicEl>
                                              <a:dgm id="{037CC688-649A-434F-9080-67500DD1A79D}"/>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graphicEl>
                                              <a:dgm id="{33B9F075-4423-4B3D-A2BD-A73956F1955D}"/>
                                            </p:graphicEl>
                                          </p:spTgt>
                                        </p:tgtEl>
                                        <p:attrNameLst>
                                          <p:attrName>style.visibility</p:attrName>
                                        </p:attrNameLst>
                                      </p:cBhvr>
                                      <p:to>
                                        <p:strVal val="visible"/>
                                      </p:to>
                                    </p:set>
                                    <p:animEffect transition="in" filter="fade">
                                      <p:cBhvr>
                                        <p:cTn id="25" dur="500"/>
                                        <p:tgtEl>
                                          <p:spTgt spid="6">
                                            <p:graphicEl>
                                              <a:dgm id="{33B9F075-4423-4B3D-A2BD-A73956F1955D}"/>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graphicEl>
                                              <a:dgm id="{66091779-FD2E-4FDC-86F2-2AC227D5816C}"/>
                                            </p:graphicEl>
                                          </p:spTgt>
                                        </p:tgtEl>
                                        <p:attrNameLst>
                                          <p:attrName>style.visibility</p:attrName>
                                        </p:attrNameLst>
                                      </p:cBhvr>
                                      <p:to>
                                        <p:strVal val="visible"/>
                                      </p:to>
                                    </p:set>
                                    <p:animEffect transition="in" filter="fade">
                                      <p:cBhvr>
                                        <p:cTn id="28" dur="500"/>
                                        <p:tgtEl>
                                          <p:spTgt spid="6">
                                            <p:graphicEl>
                                              <a:dgm id="{66091779-FD2E-4FDC-86F2-2AC227D5816C}"/>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graphicEl>
                                              <a:dgm id="{69ABC5AB-FD09-427D-B12C-5C8B1CBD2726}"/>
                                            </p:graphicEl>
                                          </p:spTgt>
                                        </p:tgtEl>
                                        <p:attrNameLst>
                                          <p:attrName>style.visibility</p:attrName>
                                        </p:attrNameLst>
                                      </p:cBhvr>
                                      <p:to>
                                        <p:strVal val="visible"/>
                                      </p:to>
                                    </p:set>
                                    <p:animEffect transition="in" filter="fade">
                                      <p:cBhvr>
                                        <p:cTn id="33" dur="500"/>
                                        <p:tgtEl>
                                          <p:spTgt spid="6">
                                            <p:graphicEl>
                                              <a:dgm id="{69ABC5AB-FD09-427D-B12C-5C8B1CBD2726}"/>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graphicEl>
                                              <a:dgm id="{5B8380FE-0DCB-4F6C-B2BC-0BBB10FD4D3D}"/>
                                            </p:graphicEl>
                                          </p:spTgt>
                                        </p:tgtEl>
                                        <p:attrNameLst>
                                          <p:attrName>style.visibility</p:attrName>
                                        </p:attrNameLst>
                                      </p:cBhvr>
                                      <p:to>
                                        <p:strVal val="visible"/>
                                      </p:to>
                                    </p:set>
                                    <p:animEffect transition="in" filter="fade">
                                      <p:cBhvr>
                                        <p:cTn id="36" dur="500"/>
                                        <p:tgtEl>
                                          <p:spTgt spid="6">
                                            <p:graphicEl>
                                              <a:dgm id="{5B8380FE-0DCB-4F6C-B2BC-0BBB10FD4D3D}"/>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graphicEl>
                                              <a:dgm id="{42EAD14C-C4CD-43F4-BBC5-79864427DD73}"/>
                                            </p:graphicEl>
                                          </p:spTgt>
                                        </p:tgtEl>
                                        <p:attrNameLst>
                                          <p:attrName>style.visibility</p:attrName>
                                        </p:attrNameLst>
                                      </p:cBhvr>
                                      <p:to>
                                        <p:strVal val="visible"/>
                                      </p:to>
                                    </p:set>
                                    <p:animEffect transition="in" filter="fade">
                                      <p:cBhvr>
                                        <p:cTn id="41" dur="500"/>
                                        <p:tgtEl>
                                          <p:spTgt spid="6">
                                            <p:graphicEl>
                                              <a:dgm id="{42EAD14C-C4CD-43F4-BBC5-79864427DD73}"/>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graphicEl>
                                              <a:dgm id="{78FFD0A5-EFF7-4D75-9190-24A2A39A0A14}"/>
                                            </p:graphicEl>
                                          </p:spTgt>
                                        </p:tgtEl>
                                        <p:attrNameLst>
                                          <p:attrName>style.visibility</p:attrName>
                                        </p:attrNameLst>
                                      </p:cBhvr>
                                      <p:to>
                                        <p:strVal val="visible"/>
                                      </p:to>
                                    </p:set>
                                    <p:animEffect transition="in" filter="fade">
                                      <p:cBhvr>
                                        <p:cTn id="44" dur="500"/>
                                        <p:tgtEl>
                                          <p:spTgt spid="6">
                                            <p:graphicEl>
                                              <a:dgm id="{78FFD0A5-EFF7-4D75-9190-24A2A39A0A14}"/>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
                                            <p:graphicEl>
                                              <a:dgm id="{E8CC1104-E240-42BE-900E-835E00B649B3}"/>
                                            </p:graphicEl>
                                          </p:spTgt>
                                        </p:tgtEl>
                                        <p:attrNameLst>
                                          <p:attrName>style.visibility</p:attrName>
                                        </p:attrNameLst>
                                      </p:cBhvr>
                                      <p:to>
                                        <p:strVal val="visible"/>
                                      </p:to>
                                    </p:set>
                                    <p:animEffect transition="in" filter="fade">
                                      <p:cBhvr>
                                        <p:cTn id="49" dur="500"/>
                                        <p:tgtEl>
                                          <p:spTgt spid="6">
                                            <p:graphicEl>
                                              <a:dgm id="{E8CC1104-E240-42BE-900E-835E00B649B3}"/>
                                            </p:graphic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graphicEl>
                                              <a:dgm id="{B8B76B01-ABE5-4B2A-967E-5B81E7EB1BEB}"/>
                                            </p:graphicEl>
                                          </p:spTgt>
                                        </p:tgtEl>
                                        <p:attrNameLst>
                                          <p:attrName>style.visibility</p:attrName>
                                        </p:attrNameLst>
                                      </p:cBhvr>
                                      <p:to>
                                        <p:strVal val="visible"/>
                                      </p:to>
                                    </p:set>
                                    <p:animEffect transition="in" filter="fade">
                                      <p:cBhvr>
                                        <p:cTn id="52" dur="500"/>
                                        <p:tgtEl>
                                          <p:spTgt spid="6">
                                            <p:graphicEl>
                                              <a:dgm id="{B8B76B01-ABE5-4B2A-967E-5B81E7EB1BEB}"/>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graphicEl>
                                              <a:dgm id="{5F5B8F60-B6E3-4D33-8006-A534B5219659}"/>
                                            </p:graphicEl>
                                          </p:spTgt>
                                        </p:tgtEl>
                                        <p:attrNameLst>
                                          <p:attrName>style.visibility</p:attrName>
                                        </p:attrNameLst>
                                      </p:cBhvr>
                                      <p:to>
                                        <p:strVal val="visible"/>
                                      </p:to>
                                    </p:set>
                                    <p:animEffect transition="in" filter="fade">
                                      <p:cBhvr>
                                        <p:cTn id="57" dur="500"/>
                                        <p:tgtEl>
                                          <p:spTgt spid="6">
                                            <p:graphicEl>
                                              <a:dgm id="{5F5B8F60-B6E3-4D33-8006-A534B5219659}"/>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
                                            <p:graphicEl>
                                              <a:dgm id="{484FF441-C91D-4E7A-BC24-9D042BC822F3}"/>
                                            </p:graphicEl>
                                          </p:spTgt>
                                        </p:tgtEl>
                                        <p:attrNameLst>
                                          <p:attrName>style.visibility</p:attrName>
                                        </p:attrNameLst>
                                      </p:cBhvr>
                                      <p:to>
                                        <p:strVal val="visible"/>
                                      </p:to>
                                    </p:set>
                                    <p:animEffect transition="in" filter="fade">
                                      <p:cBhvr>
                                        <p:cTn id="60" dur="500"/>
                                        <p:tgtEl>
                                          <p:spTgt spid="6">
                                            <p:graphicEl>
                                              <a:dgm id="{484FF441-C91D-4E7A-BC24-9D042BC822F3}"/>
                                            </p:graphic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6">
                                            <p:graphicEl>
                                              <a:dgm id="{52C33EA9-1F67-42E9-95A3-083353CEDF6A}"/>
                                            </p:graphicEl>
                                          </p:spTgt>
                                        </p:tgtEl>
                                        <p:attrNameLst>
                                          <p:attrName>style.visibility</p:attrName>
                                        </p:attrNameLst>
                                      </p:cBhvr>
                                      <p:to>
                                        <p:strVal val="visible"/>
                                      </p:to>
                                    </p:set>
                                    <p:animEffect transition="in" filter="fade">
                                      <p:cBhvr>
                                        <p:cTn id="65" dur="500"/>
                                        <p:tgtEl>
                                          <p:spTgt spid="6">
                                            <p:graphicEl>
                                              <a:dgm id="{52C33EA9-1F67-42E9-95A3-083353CEDF6A}"/>
                                            </p:graphic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
                                            <p:graphicEl>
                                              <a:dgm id="{2456E607-9E9A-461B-9DA8-D9F7AFDF1055}"/>
                                            </p:graphicEl>
                                          </p:spTgt>
                                        </p:tgtEl>
                                        <p:attrNameLst>
                                          <p:attrName>style.visibility</p:attrName>
                                        </p:attrNameLst>
                                      </p:cBhvr>
                                      <p:to>
                                        <p:strVal val="visible"/>
                                      </p:to>
                                    </p:set>
                                    <p:animEffect transition="in" filter="fade">
                                      <p:cBhvr>
                                        <p:cTn id="68" dur="500"/>
                                        <p:tgtEl>
                                          <p:spTgt spid="6">
                                            <p:graphicEl>
                                              <a:dgm id="{2456E607-9E9A-461B-9DA8-D9F7AFDF1055}"/>
                                            </p:graphic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6">
                                            <p:graphicEl>
                                              <a:dgm id="{E11CDAD6-EF43-4F94-BA41-40CBC44693B1}"/>
                                            </p:graphicEl>
                                          </p:spTgt>
                                        </p:tgtEl>
                                        <p:attrNameLst>
                                          <p:attrName>style.visibility</p:attrName>
                                        </p:attrNameLst>
                                      </p:cBhvr>
                                      <p:to>
                                        <p:strVal val="visible"/>
                                      </p:to>
                                    </p:set>
                                    <p:animEffect transition="in" filter="fade">
                                      <p:cBhvr>
                                        <p:cTn id="73" dur="500"/>
                                        <p:tgtEl>
                                          <p:spTgt spid="6">
                                            <p:graphicEl>
                                              <a:dgm id="{E11CDAD6-EF43-4F94-BA41-40CBC44693B1}"/>
                                            </p:graphicEl>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
                                            <p:graphicEl>
                                              <a:dgm id="{FE57452C-E001-4B6F-B3D9-B5C2BCE6A1ED}"/>
                                            </p:graphicEl>
                                          </p:spTgt>
                                        </p:tgtEl>
                                        <p:attrNameLst>
                                          <p:attrName>style.visibility</p:attrName>
                                        </p:attrNameLst>
                                      </p:cBhvr>
                                      <p:to>
                                        <p:strVal val="visible"/>
                                      </p:to>
                                    </p:set>
                                    <p:animEffect transition="in" filter="fade">
                                      <p:cBhvr>
                                        <p:cTn id="76" dur="500"/>
                                        <p:tgtEl>
                                          <p:spTgt spid="6">
                                            <p:graphicEl>
                                              <a:dgm id="{FE57452C-E001-4B6F-B3D9-B5C2BCE6A1ED}"/>
                                            </p:graphic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6">
                                            <p:graphicEl>
                                              <a:dgm id="{68A85DED-C01F-403C-9517-F2C92D2E1D99}"/>
                                            </p:graphicEl>
                                          </p:spTgt>
                                        </p:tgtEl>
                                        <p:attrNameLst>
                                          <p:attrName>style.visibility</p:attrName>
                                        </p:attrNameLst>
                                      </p:cBhvr>
                                      <p:to>
                                        <p:strVal val="visible"/>
                                      </p:to>
                                    </p:set>
                                    <p:animEffect transition="in" filter="fade">
                                      <p:cBhvr>
                                        <p:cTn id="81" dur="500"/>
                                        <p:tgtEl>
                                          <p:spTgt spid="6">
                                            <p:graphicEl>
                                              <a:dgm id="{68A85DED-C01F-403C-9517-F2C92D2E1D99}"/>
                                            </p:graphic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6">
                                            <p:graphicEl>
                                              <a:dgm id="{E5B3CEF5-212B-4333-BDA5-5231AF422114}"/>
                                            </p:graphicEl>
                                          </p:spTgt>
                                        </p:tgtEl>
                                        <p:attrNameLst>
                                          <p:attrName>style.visibility</p:attrName>
                                        </p:attrNameLst>
                                      </p:cBhvr>
                                      <p:to>
                                        <p:strVal val="visible"/>
                                      </p:to>
                                    </p:set>
                                    <p:animEffect transition="in" filter="fade">
                                      <p:cBhvr>
                                        <p:cTn id="84" dur="500"/>
                                        <p:tgtEl>
                                          <p:spTgt spid="6">
                                            <p:graphicEl>
                                              <a:dgm id="{E5B3CEF5-212B-4333-BDA5-5231AF422114}"/>
                                            </p:graphicEl>
                                          </p:spTgt>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6">
                                            <p:graphicEl>
                                              <a:dgm id="{AC917292-0880-4240-9CF8-AB0D0F2B0832}"/>
                                            </p:graphicEl>
                                          </p:spTgt>
                                        </p:tgtEl>
                                        <p:attrNameLst>
                                          <p:attrName>style.visibility</p:attrName>
                                        </p:attrNameLst>
                                      </p:cBhvr>
                                      <p:to>
                                        <p:strVal val="visible"/>
                                      </p:to>
                                    </p:set>
                                    <p:animEffect transition="in" filter="fade">
                                      <p:cBhvr>
                                        <p:cTn id="89" dur="500"/>
                                        <p:tgtEl>
                                          <p:spTgt spid="6">
                                            <p:graphicEl>
                                              <a:dgm id="{AC917292-0880-4240-9CF8-AB0D0F2B0832}"/>
                                            </p:graphicEl>
                                          </p:spTgt>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6">
                                            <p:graphicEl>
                                              <a:dgm id="{3D4DFC46-14FD-44CF-889B-312D881097D2}"/>
                                            </p:graphicEl>
                                          </p:spTgt>
                                        </p:tgtEl>
                                        <p:attrNameLst>
                                          <p:attrName>style.visibility</p:attrName>
                                        </p:attrNameLst>
                                      </p:cBhvr>
                                      <p:to>
                                        <p:strVal val="visible"/>
                                      </p:to>
                                    </p:set>
                                    <p:animEffect transition="in" filter="fade">
                                      <p:cBhvr>
                                        <p:cTn id="92" dur="500"/>
                                        <p:tgtEl>
                                          <p:spTgt spid="6">
                                            <p:graphicEl>
                                              <a:dgm id="{3D4DFC46-14FD-44CF-889B-312D881097D2}"/>
                                            </p:graphic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6">
                                            <p:graphicEl>
                                              <a:dgm id="{4D5C558E-2E7D-4D1A-ABA2-D5D2DD86206F}"/>
                                            </p:graphicEl>
                                          </p:spTgt>
                                        </p:tgtEl>
                                        <p:attrNameLst>
                                          <p:attrName>style.visibility</p:attrName>
                                        </p:attrNameLst>
                                      </p:cBhvr>
                                      <p:to>
                                        <p:strVal val="visible"/>
                                      </p:to>
                                    </p:set>
                                    <p:animEffect transition="in" filter="fade">
                                      <p:cBhvr>
                                        <p:cTn id="97" dur="500"/>
                                        <p:tgtEl>
                                          <p:spTgt spid="6">
                                            <p:graphicEl>
                                              <a:dgm id="{4D5C558E-2E7D-4D1A-ABA2-D5D2DD86206F}"/>
                                            </p:graphicEl>
                                          </p:spTgt>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6">
                                            <p:graphicEl>
                                              <a:dgm id="{7CFDB172-E668-43FE-B146-64584C675B7A}"/>
                                            </p:graphicEl>
                                          </p:spTgt>
                                        </p:tgtEl>
                                        <p:attrNameLst>
                                          <p:attrName>style.visibility</p:attrName>
                                        </p:attrNameLst>
                                      </p:cBhvr>
                                      <p:to>
                                        <p:strVal val="visible"/>
                                      </p:to>
                                    </p:set>
                                    <p:animEffect transition="in" filter="fade">
                                      <p:cBhvr>
                                        <p:cTn id="100" dur="500"/>
                                        <p:tgtEl>
                                          <p:spTgt spid="6">
                                            <p:graphicEl>
                                              <a:dgm id="{7CFDB172-E668-43FE-B146-64584C675B7A}"/>
                                            </p:graphicEl>
                                          </p:spTgt>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6">
                                            <p:graphicEl>
                                              <a:dgm id="{AF3A758F-4CD4-4A21-B44A-EE5D60432290}"/>
                                            </p:graphicEl>
                                          </p:spTgt>
                                        </p:tgtEl>
                                        <p:attrNameLst>
                                          <p:attrName>style.visibility</p:attrName>
                                        </p:attrNameLst>
                                      </p:cBhvr>
                                      <p:to>
                                        <p:strVal val="visible"/>
                                      </p:to>
                                    </p:set>
                                    <p:animEffect transition="in" filter="fade">
                                      <p:cBhvr>
                                        <p:cTn id="105" dur="500"/>
                                        <p:tgtEl>
                                          <p:spTgt spid="6">
                                            <p:graphicEl>
                                              <a:dgm id="{AF3A758F-4CD4-4A21-B44A-EE5D60432290}"/>
                                            </p:graphicEl>
                                          </p:spTgt>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6">
                                            <p:graphicEl>
                                              <a:dgm id="{EAD3BB15-FD98-48A1-AE91-B49E6520FB73}"/>
                                            </p:graphicEl>
                                          </p:spTgt>
                                        </p:tgtEl>
                                        <p:attrNameLst>
                                          <p:attrName>style.visibility</p:attrName>
                                        </p:attrNameLst>
                                      </p:cBhvr>
                                      <p:to>
                                        <p:strVal val="visible"/>
                                      </p:to>
                                    </p:set>
                                    <p:animEffect transition="in" filter="fade">
                                      <p:cBhvr>
                                        <p:cTn id="108" dur="500"/>
                                        <p:tgtEl>
                                          <p:spTgt spid="6">
                                            <p:graphicEl>
                                              <a:dgm id="{EAD3BB15-FD98-48A1-AE91-B49E6520FB7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en-US" altLang="zh-CN" dirty="0"/>
              <a:t>1.3 Representation Learning</a:t>
            </a:r>
          </a:p>
        </p:txBody>
      </p:sp>
    </p:spTree>
    <p:extLst>
      <p:ext uri="{BB962C8B-B14F-4D97-AF65-F5344CB8AC3E}">
        <p14:creationId xmlns:p14="http://schemas.microsoft.com/office/powerpoint/2010/main" val="16564845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Machine Learning (ML)</a:t>
            </a:r>
            <a:endParaRPr lang="zh-CN" altLang="en-US" dirty="0"/>
          </a:p>
        </p:txBody>
      </p:sp>
      <p:sp>
        <p:nvSpPr>
          <p:cNvPr id="3" name="内容占位符 2"/>
          <p:cNvSpPr>
            <a:spLocks noGrp="1"/>
          </p:cNvSpPr>
          <p:nvPr>
            <p:ph idx="1"/>
          </p:nvPr>
        </p:nvSpPr>
        <p:spPr/>
        <p:txBody>
          <a:bodyPr/>
          <a:lstStyle/>
          <a:p>
            <a:r>
              <a:rPr lang="en-US" altLang="zh-CN" dirty="0"/>
              <a:t>When we use ML to solve some pattern recognition tasks, the general process includes the following steps:</a:t>
            </a:r>
          </a:p>
          <a:p>
            <a:endParaRPr lang="en-US" altLang="zh-CN" dirty="0"/>
          </a:p>
          <a:p>
            <a:endParaRPr lang="en-US" altLang="zh-CN" dirty="0"/>
          </a:p>
          <a:p>
            <a:endParaRPr lang="en-US" altLang="zh-CN" dirty="0"/>
          </a:p>
          <a:p>
            <a:endParaRPr lang="en-US" altLang="zh-CN" dirty="0"/>
          </a:p>
          <a:p>
            <a:r>
              <a:rPr lang="en-US" altLang="zh-CN" dirty="0"/>
              <a:t>Shallow Learning: It does not involve feature learning, and its features are mainly extracted by manual experience or feature conversion method.</a:t>
            </a:r>
            <a:endParaRPr lang="zh-CN" altLang="en-US" dirty="0"/>
          </a:p>
        </p:txBody>
      </p:sp>
      <p:pic>
        <p:nvPicPr>
          <p:cNvPr id="4" name="图片 3" descr="屏幕剪辑"/>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991331" y="2362200"/>
            <a:ext cx="8209338" cy="1033047"/>
          </a:xfrm>
          <a:prstGeom prst="rect">
            <a:avLst/>
          </a:prstGeom>
        </p:spPr>
      </p:pic>
      <p:sp>
        <p:nvSpPr>
          <p:cNvPr id="5" name="矩形 4"/>
          <p:cNvSpPr/>
          <p:nvPr/>
        </p:nvSpPr>
        <p:spPr>
          <a:xfrm>
            <a:off x="3810000" y="3495645"/>
            <a:ext cx="4047903" cy="400110"/>
          </a:xfrm>
          <a:prstGeom prst="rect">
            <a:avLst/>
          </a:prstGeom>
        </p:spPr>
        <p:txBody>
          <a:bodyPr wrap="none">
            <a:spAutoFit/>
          </a:bodyPr>
          <a:lstStyle/>
          <a:p>
            <a:r>
              <a:rPr lang="zh-CN" altLang="en-US" sz="2000" dirty="0">
                <a:solidFill>
                  <a:srgbClr val="FF0000"/>
                </a:solidFill>
              </a:rPr>
              <a:t>特征工程（Feature Engineering）</a:t>
            </a:r>
          </a:p>
        </p:txBody>
      </p:sp>
    </p:spTree>
    <p:custDataLst>
      <p:tags r:id="rId1"/>
    </p:custDataLst>
    <p:extLst>
      <p:ext uri="{BB962C8B-B14F-4D97-AF65-F5344CB8AC3E}">
        <p14:creationId xmlns:p14="http://schemas.microsoft.com/office/powerpoint/2010/main" val="350221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altLang="zh-CN" dirty="0"/>
              <a:t>Semantic Gap: One of the Challenges of</a:t>
            </a:r>
            <a:r>
              <a:rPr lang="zh-CN" altLang="en-US" dirty="0"/>
              <a:t> </a:t>
            </a:r>
            <a:r>
              <a:rPr lang="en-US" altLang="zh-CN" dirty="0"/>
              <a:t>AI</a:t>
            </a:r>
            <a:endParaRPr lang="zh-CN" altLang="en-US" dirty="0"/>
          </a:p>
        </p:txBody>
      </p:sp>
      <p:sp>
        <p:nvSpPr>
          <p:cNvPr id="3" name="Content Placeholder 2"/>
          <p:cNvSpPr>
            <a:spLocks noGrp="1"/>
          </p:cNvSpPr>
          <p:nvPr>
            <p:ph idx="1"/>
          </p:nvPr>
        </p:nvSpPr>
        <p:spPr/>
        <p:txBody>
          <a:bodyPr/>
          <a:lstStyle/>
          <a:p>
            <a:r>
              <a:rPr lang="en-US" altLang="zh-CN" dirty="0">
                <a:latin typeface="Arial" panose="020B0604020202020204" pitchFamily="34" charset="0"/>
              </a:rPr>
              <a:t>Low-level characteristics</a:t>
            </a:r>
            <a:r>
              <a:rPr lang="zh-CN" altLang="en-US" dirty="0">
                <a:latin typeface="Arial" panose="020B0604020202020204" pitchFamily="34" charset="0"/>
              </a:rPr>
              <a:t> </a:t>
            </a:r>
            <a:r>
              <a:rPr lang="en-US" altLang="zh-CN" dirty="0">
                <a:latin typeface="Arial" panose="020B0604020202020204" pitchFamily="34" charset="0"/>
              </a:rPr>
              <a:t>VS High-level Semantics</a:t>
            </a:r>
          </a:p>
          <a:p>
            <a:pPr lvl="1"/>
            <a:r>
              <a:rPr lang="en" altLang="zh-CN" dirty="0">
                <a:latin typeface="Arial" panose="020B0604020202020204" pitchFamily="34" charset="0"/>
                <a:cs typeface="Arial" panose="020B0604020202020204" pitchFamily="34" charset="0"/>
              </a:rPr>
              <a:t>People's understanding of texts and images cannot be directly obtained from underlying features of character strings or images.</a:t>
            </a:r>
            <a:endParaRPr lang="zh-CN" altLang="en-US"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46953" y="3096139"/>
            <a:ext cx="2196782" cy="2807208"/>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84067" y="3345581"/>
            <a:ext cx="2743200" cy="2129866"/>
          </a:xfrm>
          <a:prstGeom prst="rect">
            <a:avLst/>
          </a:prstGeom>
        </p:spPr>
      </p:pic>
      <p:sp>
        <p:nvSpPr>
          <p:cNvPr id="8" name="Rectangle 7"/>
          <p:cNvSpPr/>
          <p:nvPr/>
        </p:nvSpPr>
        <p:spPr>
          <a:xfrm>
            <a:off x="7833671" y="3048000"/>
            <a:ext cx="2743201" cy="3046988"/>
          </a:xfrm>
          <a:prstGeom prst="rect">
            <a:avLst/>
          </a:prstGeom>
        </p:spPr>
        <p:txBody>
          <a:bodyPr wrap="square">
            <a:spAutoFit/>
          </a:bodyPr>
          <a:lstStyle/>
          <a:p>
            <a:pPr algn="ctr">
              <a:lnSpc>
                <a:spcPct val="150000"/>
              </a:lnSpc>
            </a:pPr>
            <a:r>
              <a:rPr lang="zh-CN" altLang="en-US" sz="3200" dirty="0">
                <a:solidFill>
                  <a:srgbClr val="FF0000"/>
                </a:solidFill>
                <a:latin typeface="+mn-ea"/>
              </a:rPr>
              <a:t>床前明月光，</a:t>
            </a:r>
          </a:p>
          <a:p>
            <a:pPr algn="ctr">
              <a:lnSpc>
                <a:spcPct val="150000"/>
              </a:lnSpc>
            </a:pPr>
            <a:r>
              <a:rPr lang="zh-CN" altLang="en-US" sz="3200" dirty="0">
                <a:solidFill>
                  <a:srgbClr val="FF0000"/>
                </a:solidFill>
                <a:latin typeface="+mn-ea"/>
              </a:rPr>
              <a:t>疑是地上霜。</a:t>
            </a:r>
          </a:p>
          <a:p>
            <a:pPr algn="ctr">
              <a:lnSpc>
                <a:spcPct val="150000"/>
              </a:lnSpc>
            </a:pPr>
            <a:r>
              <a:rPr lang="zh-CN" altLang="en-US" sz="3200" dirty="0">
                <a:solidFill>
                  <a:srgbClr val="FF0000"/>
                </a:solidFill>
                <a:latin typeface="+mn-ea"/>
              </a:rPr>
              <a:t>举头望明月，</a:t>
            </a:r>
          </a:p>
          <a:p>
            <a:pPr algn="ctr">
              <a:lnSpc>
                <a:spcPct val="150000"/>
              </a:lnSpc>
            </a:pPr>
            <a:r>
              <a:rPr lang="zh-CN" altLang="en-US" sz="3200" dirty="0">
                <a:solidFill>
                  <a:srgbClr val="FF0000"/>
                </a:solidFill>
                <a:latin typeface="+mn-ea"/>
              </a:rPr>
              <a:t>低头思故乡。</a:t>
            </a:r>
          </a:p>
        </p:txBody>
      </p:sp>
    </p:spTree>
    <p:custDataLst>
      <p:tags r:id="rId1"/>
    </p:custDataLst>
    <p:extLst>
      <p:ext uri="{BB962C8B-B14F-4D97-AF65-F5344CB8AC3E}">
        <p14:creationId xmlns:p14="http://schemas.microsoft.com/office/powerpoint/2010/main" val="117659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What is a good representation</a:t>
            </a:r>
            <a:r>
              <a:rPr lang="zh-CN" altLang="en-US" dirty="0"/>
              <a:t>？</a:t>
            </a:r>
          </a:p>
        </p:txBody>
      </p:sp>
      <p:sp>
        <p:nvSpPr>
          <p:cNvPr id="3" name="Content Placeholder 2"/>
          <p:cNvSpPr>
            <a:spLocks noGrp="1"/>
          </p:cNvSpPr>
          <p:nvPr>
            <p:ph idx="1"/>
          </p:nvPr>
        </p:nvSpPr>
        <p:spPr/>
        <p:txBody>
          <a:bodyPr/>
          <a:lstStyle/>
          <a:p>
            <a:r>
              <a:rPr lang="en-US" altLang="zh-CN" dirty="0">
                <a:latin typeface="Arial" panose="020B0604020202020204" pitchFamily="34" charset="0"/>
              </a:rPr>
              <a:t>"Good representation" is a very subjective concept and there is no clear standard.</a:t>
            </a:r>
          </a:p>
          <a:p>
            <a:r>
              <a:rPr lang="en-US" altLang="zh-CN" dirty="0">
                <a:latin typeface="Arial" panose="020B0604020202020204" pitchFamily="34" charset="0"/>
              </a:rPr>
              <a:t>But a good representation has the following advantages:</a:t>
            </a:r>
            <a:endParaRPr lang="zh-CN" altLang="en-US" dirty="0">
              <a:latin typeface="Arial" panose="020B0604020202020204" pitchFamily="34" charset="0"/>
            </a:endParaRPr>
          </a:p>
          <a:p>
            <a:pPr lvl="1"/>
            <a:r>
              <a:rPr lang="en" altLang="zh-CN" dirty="0">
                <a:latin typeface="Arial" panose="020B0604020202020204" pitchFamily="34" charset="0"/>
                <a:cs typeface="Arial" panose="020B0604020202020204" pitchFamily="34" charset="0"/>
              </a:rPr>
              <a:t>Have strong presentation ability</a:t>
            </a:r>
            <a:endParaRPr lang="zh-CN" altLang="en-US" dirty="0">
              <a:latin typeface="Arial" panose="020B0604020202020204" pitchFamily="34" charset="0"/>
              <a:cs typeface="Arial" panose="020B0604020202020204" pitchFamily="34" charset="0"/>
            </a:endParaRPr>
          </a:p>
          <a:p>
            <a:pPr lvl="1"/>
            <a:r>
              <a:rPr lang="en" altLang="zh-CN" b="0" i="0" dirty="0">
                <a:solidFill>
                  <a:srgbClr val="333333"/>
                </a:solidFill>
                <a:effectLst/>
                <a:latin typeface="Arial" panose="020B0604020202020204" pitchFamily="34" charset="0"/>
                <a:cs typeface="Arial" panose="020B0604020202020204" pitchFamily="34" charset="0"/>
              </a:rPr>
              <a:t>Make the follow-up learning tasks simple</a:t>
            </a:r>
            <a:endParaRPr lang="zh-CN" altLang="en-US" dirty="0">
              <a:latin typeface="Arial" panose="020B0604020202020204" pitchFamily="34" charset="0"/>
              <a:cs typeface="Arial" panose="020B0604020202020204" pitchFamily="34" charset="0"/>
            </a:endParaRPr>
          </a:p>
          <a:p>
            <a:pPr lvl="1"/>
            <a:r>
              <a:rPr lang="en" altLang="zh-CN" b="0" i="0" dirty="0">
                <a:solidFill>
                  <a:srgbClr val="333333"/>
                </a:solidFill>
                <a:effectLst/>
                <a:latin typeface="Arial" panose="020B0604020202020204" pitchFamily="34" charset="0"/>
                <a:cs typeface="Arial" panose="020B0604020202020204" pitchFamily="34" charset="0"/>
              </a:rPr>
              <a:t>be general and independent of tasks or fields</a:t>
            </a:r>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rPr>
              <a:t>Data representation is the core problem of ML</a:t>
            </a:r>
          </a:p>
          <a:p>
            <a:pPr lvl="1"/>
            <a:r>
              <a:rPr lang="en-US" altLang="zh-CN" dirty="0">
                <a:latin typeface="Arial" panose="020B0604020202020204" pitchFamily="34" charset="0"/>
                <a:cs typeface="Arial" panose="020B0604020202020204" pitchFamily="34" charset="0"/>
              </a:rPr>
              <a:t>Feature engineering: the need for human intelligence</a:t>
            </a:r>
          </a:p>
          <a:p>
            <a:endParaRPr lang="zh-CN" altLang="en-US" dirty="0">
              <a:latin typeface="Arial" panose="020B0604020202020204" pitchFamily="34" charset="0"/>
            </a:endParaRPr>
          </a:p>
        </p:txBody>
      </p:sp>
    </p:spTree>
    <p:extLst>
      <p:ext uri="{BB962C8B-B14F-4D97-AF65-F5344CB8AC3E}">
        <p14:creationId xmlns:p14="http://schemas.microsoft.com/office/powerpoint/2010/main" val="36561456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Representation Form</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dirty="0"/>
                  <a:t>Local Representation</a:t>
                </a:r>
                <a:endParaRPr lang="zh-CN" altLang="en-US" dirty="0"/>
              </a:p>
              <a:p>
                <a:pPr lvl="1"/>
                <a:r>
                  <a:rPr lang="en-US" altLang="zh-CN" dirty="0"/>
                  <a:t>Discrete representation</a:t>
                </a:r>
              </a:p>
              <a:p>
                <a:pPr lvl="1"/>
                <a:r>
                  <a:rPr lang="en-US" altLang="zh-CN" dirty="0"/>
                  <a:t>Symbolic representation</a:t>
                </a:r>
              </a:p>
              <a:p>
                <a:pPr lvl="1"/>
                <a:r>
                  <a:rPr lang="en-US" altLang="zh-CN" dirty="0"/>
                  <a:t>One-Hot vector</a:t>
                </a:r>
              </a:p>
              <a:p>
                <a:pPr marL="0" indent="0">
                  <a:buNone/>
                </a:pPr>
                <a:endParaRPr lang="en-US" altLang="zh-CN" dirty="0"/>
              </a:p>
              <a:p>
                <a:r>
                  <a:rPr lang="en-US" altLang="zh-CN" dirty="0"/>
                  <a:t>Distributed Representation</a:t>
                </a:r>
              </a:p>
              <a:p>
                <a:pPr lvl="1"/>
                <a:r>
                  <a:rPr lang="en-US" altLang="zh-CN" dirty="0"/>
                  <a:t>Compressed, low-dimension, dense vector</a:t>
                </a:r>
              </a:p>
              <a:p>
                <a:pPr lvl="1"/>
                <a:r>
                  <a:rPr lang="en-US" altLang="zh-CN" dirty="0"/>
                  <a:t>Use O(N) parameters to</a:t>
                </a:r>
                <a:r>
                  <a:rPr lang="zh-CN" altLang="en-US" dirty="0"/>
                  <a:t> </a:t>
                </a:r>
                <a:r>
                  <a:rPr lang="en-US" altLang="zh-CN" dirty="0"/>
                  <a:t>show O(</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𝑘</m:t>
                        </m:r>
                      </m:sup>
                    </m:sSup>
                  </m:oMath>
                </a14:m>
                <a:r>
                  <a:rPr lang="en-US" altLang="zh-CN" dirty="0"/>
                  <a:t>) interval</a:t>
                </a:r>
              </a:p>
              <a:p>
                <a:pPr lvl="2"/>
                <a14:m>
                  <m:oMath xmlns:m="http://schemas.openxmlformats.org/officeDocument/2006/math">
                    <m:r>
                      <a:rPr lang="en-US" altLang="zh-CN" b="0" i="1" smtClean="0">
                        <a:latin typeface="Cambria Math" panose="02040503050406030204" pitchFamily="18" charset="0"/>
                      </a:rPr>
                      <m:t>𝑘</m:t>
                    </m:r>
                  </m:oMath>
                </a14:m>
                <a:r>
                  <a:rPr lang="zh-CN" altLang="en-US" dirty="0"/>
                  <a:t> </a:t>
                </a:r>
                <a:r>
                  <a:rPr lang="en-US" altLang="zh-CN" dirty="0"/>
                  <a:t>is a non-zero parameter, </a:t>
                </a:r>
                <a14:m>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&lt;</m:t>
                    </m:r>
                    <m:r>
                      <a:rPr lang="en-US" altLang="zh-CN" b="0" i="1" smtClean="0">
                        <a:latin typeface="Cambria Math" panose="02040503050406030204" pitchFamily="18" charset="0"/>
                      </a:rPr>
                      <m:t>𝑁</m:t>
                    </m:r>
                  </m:oMath>
                </a14:m>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25" t="-1405"/>
                </a:stretch>
              </a:blipFill>
            </p:spPr>
            <p:txBody>
              <a:bodyPr/>
              <a:lstStyle/>
              <a:p>
                <a:r>
                  <a:rPr lang="zh-CN" altLang="en-US">
                    <a:noFill/>
                  </a:rPr>
                  <a:t> </a:t>
                </a:r>
              </a:p>
            </p:txBody>
          </p:sp>
        </mc:Fallback>
      </mc:AlternateContent>
      <p:graphicFrame>
        <p:nvGraphicFramePr>
          <p:cNvPr id="4" name="Table 3"/>
          <p:cNvGraphicFramePr>
            <a:graphicFrameLocks noGrp="1"/>
          </p:cNvGraphicFramePr>
          <p:nvPr>
            <p:extLst>
              <p:ext uri="{D42A27DB-BD31-4B8C-83A1-F6EECF244321}">
                <p14:modId xmlns:p14="http://schemas.microsoft.com/office/powerpoint/2010/main" val="3722299822"/>
              </p:ext>
            </p:extLst>
          </p:nvPr>
        </p:nvGraphicFramePr>
        <p:xfrm>
          <a:off x="5943600" y="1295400"/>
          <a:ext cx="4648200" cy="2026222"/>
        </p:xfrm>
        <a:graphic>
          <a:graphicData uri="http://schemas.openxmlformats.org/drawingml/2006/table">
            <a:tbl>
              <a:tblPr firstRow="1" firstCol="1" bandRow="1">
                <a:tableStyleId>{5C22544A-7EE6-4342-B048-85BDC9FD1C3A}</a:tableStyleId>
              </a:tblPr>
              <a:tblGrid>
                <a:gridCol w="451023">
                  <a:extLst>
                    <a:ext uri="{9D8B030D-6E8A-4147-A177-3AD203B41FA5}">
                      <a16:colId xmlns:a16="http://schemas.microsoft.com/office/drawing/2014/main" val="20000"/>
                    </a:ext>
                  </a:extLst>
                </a:gridCol>
                <a:gridCol w="1991252">
                  <a:extLst>
                    <a:ext uri="{9D8B030D-6E8A-4147-A177-3AD203B41FA5}">
                      <a16:colId xmlns:a16="http://schemas.microsoft.com/office/drawing/2014/main" val="20001"/>
                    </a:ext>
                  </a:extLst>
                </a:gridCol>
                <a:gridCol w="2205925">
                  <a:extLst>
                    <a:ext uri="{9D8B030D-6E8A-4147-A177-3AD203B41FA5}">
                      <a16:colId xmlns:a16="http://schemas.microsoft.com/office/drawing/2014/main" val="20002"/>
                    </a:ext>
                  </a:extLst>
                </a:gridCol>
              </a:tblGrid>
              <a:tr h="45720">
                <a:tc>
                  <a:txBody>
                    <a:bodyPr/>
                    <a:lstStyle/>
                    <a:p>
                      <a:pPr algn="ctr">
                        <a:lnSpc>
                          <a:spcPct val="115000"/>
                        </a:lnSpc>
                        <a:spcAft>
                          <a:spcPts val="0"/>
                        </a:spcAft>
                      </a:pPr>
                      <a:r>
                        <a:rPr lang="en-US" sz="2000" kern="100" dirty="0">
                          <a:effectLst/>
                        </a:rPr>
                        <a:t> </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altLang="zh-CN" sz="2000" kern="100" dirty="0">
                          <a:effectLst/>
                          <a:latin typeface="宋体" panose="02010600030101010101" pitchFamily="2" charset="-122"/>
                          <a:ea typeface="宋体" panose="02010600030101010101" pitchFamily="2" charset="-122"/>
                          <a:cs typeface="宋体" panose="02010600030101010101" pitchFamily="2" charset="-122"/>
                        </a:rPr>
                        <a:t>Local</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altLang="zh-CN" sz="2000" kern="100" dirty="0">
                          <a:effectLst/>
                          <a:latin typeface="宋体" panose="02010600030101010101" pitchFamily="2" charset="-122"/>
                          <a:ea typeface="宋体" panose="02010600030101010101" pitchFamily="2" charset="-122"/>
                          <a:cs typeface="宋体" panose="02010600030101010101" pitchFamily="2" charset="-122"/>
                        </a:rPr>
                        <a:t>Distributed</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000"/>
                  </a:ext>
                </a:extLst>
              </a:tr>
              <a:tr h="426720">
                <a:tc>
                  <a:txBody>
                    <a:bodyPr/>
                    <a:lstStyle/>
                    <a:p>
                      <a:pPr algn="ctr">
                        <a:lnSpc>
                          <a:spcPct val="115000"/>
                        </a:lnSpc>
                        <a:spcAft>
                          <a:spcPts val="0"/>
                        </a:spcAft>
                      </a:pPr>
                      <a:r>
                        <a:rPr lang="en-US" sz="2000" kern="100" dirty="0">
                          <a:effectLst/>
                        </a:rPr>
                        <a:t>A</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sz="2000" kern="100" dirty="0">
                          <a:effectLst/>
                        </a:rPr>
                        <a:t>[1 0 0 0]</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sz="2000" kern="100" dirty="0">
                          <a:effectLst/>
                        </a:rPr>
                        <a:t>[0.25 0.5]</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001"/>
                  </a:ext>
                </a:extLst>
              </a:tr>
              <a:tr h="426720">
                <a:tc>
                  <a:txBody>
                    <a:bodyPr/>
                    <a:lstStyle/>
                    <a:p>
                      <a:pPr algn="ctr">
                        <a:lnSpc>
                          <a:spcPct val="115000"/>
                        </a:lnSpc>
                        <a:spcAft>
                          <a:spcPts val="0"/>
                        </a:spcAft>
                      </a:pPr>
                      <a:r>
                        <a:rPr lang="en-US" sz="2000" kern="100" dirty="0">
                          <a:effectLst/>
                        </a:rPr>
                        <a:t>B</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sz="2000" kern="100" dirty="0">
                          <a:effectLst/>
                        </a:rPr>
                        <a:t>[0 1 0 0]</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sz="2000" kern="100">
                          <a:effectLst/>
                        </a:rPr>
                        <a:t>[0.2 0.9]</a:t>
                      </a:r>
                      <a:endParaRPr lang="zh-CN" sz="1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002"/>
                  </a:ext>
                </a:extLst>
              </a:tr>
              <a:tr h="426720">
                <a:tc>
                  <a:txBody>
                    <a:bodyPr/>
                    <a:lstStyle/>
                    <a:p>
                      <a:pPr algn="ctr">
                        <a:lnSpc>
                          <a:spcPct val="115000"/>
                        </a:lnSpc>
                        <a:spcAft>
                          <a:spcPts val="0"/>
                        </a:spcAft>
                      </a:pPr>
                      <a:r>
                        <a:rPr lang="en-US" sz="2000" kern="100">
                          <a:effectLst/>
                        </a:rPr>
                        <a:t>C</a:t>
                      </a:r>
                      <a:endParaRPr lang="zh-CN" sz="1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sz="2000" kern="100" dirty="0">
                          <a:effectLst/>
                        </a:rPr>
                        <a:t>[0 0 1 0]</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sz="2000" kern="100" dirty="0">
                          <a:effectLst/>
                        </a:rPr>
                        <a:t>[0.8 0.2]</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003"/>
                  </a:ext>
                </a:extLst>
              </a:tr>
              <a:tr h="426720">
                <a:tc>
                  <a:txBody>
                    <a:bodyPr/>
                    <a:lstStyle/>
                    <a:p>
                      <a:pPr algn="ctr">
                        <a:lnSpc>
                          <a:spcPct val="115000"/>
                        </a:lnSpc>
                        <a:spcAft>
                          <a:spcPts val="0"/>
                        </a:spcAft>
                      </a:pPr>
                      <a:r>
                        <a:rPr lang="en-US" sz="2000" kern="100">
                          <a:effectLst/>
                        </a:rPr>
                        <a:t>D</a:t>
                      </a:r>
                      <a:endParaRPr lang="zh-CN" sz="1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sz="2000" kern="100" dirty="0">
                          <a:effectLst/>
                        </a:rPr>
                        <a:t>[0 0 0 1]</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sz="2000" kern="100" dirty="0">
                          <a:effectLst/>
                        </a:rPr>
                        <a:t>[0.9 0.1]</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004"/>
                  </a:ext>
                </a:extLst>
              </a:tr>
            </a:tbl>
          </a:graphicData>
        </a:graphic>
      </p:graphicFrame>
      <p:pic>
        <p:nvPicPr>
          <p:cNvPr id="1026" name="Picture 2" descr="http://pic.fxxz.com/up/2010-11/2010111715502219310.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848600" y="3690445"/>
            <a:ext cx="2127654" cy="21161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983726" y="5867400"/>
            <a:ext cx="3377848" cy="369332"/>
          </a:xfrm>
          <a:prstGeom prst="rect">
            <a:avLst/>
          </a:prstGeom>
        </p:spPr>
        <p:txBody>
          <a:bodyPr wrap="none">
            <a:spAutoFit/>
          </a:bodyPr>
          <a:lstStyle/>
          <a:p>
            <a:pPr lvl="1" algn="ctr"/>
            <a:r>
              <a:rPr lang="en-US" altLang="zh-CN" dirty="0"/>
              <a:t>Distributed Representation</a:t>
            </a:r>
          </a:p>
        </p:txBody>
      </p:sp>
    </p:spTree>
    <p:extLst>
      <p:ext uri="{BB962C8B-B14F-4D97-AF65-F5344CB8AC3E}">
        <p14:creationId xmlns:p14="http://schemas.microsoft.com/office/powerpoint/2010/main" val="11934762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An example in life: Color</a:t>
            </a:r>
            <a:endParaRPr lang="zh-CN" altLang="en-US" dirty="0"/>
          </a:p>
        </p:txBody>
      </p:sp>
      <p:pic>
        <p:nvPicPr>
          <p:cNvPr id="1026" name="Picture 2" descr="“rgb”的图片搜索结果"/>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620001" y="2514601"/>
            <a:ext cx="2471103" cy="2138083"/>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6579" y="2743200"/>
            <a:ext cx="4589496" cy="2133600"/>
          </a:xfrm>
          <a:prstGeom prst="rect">
            <a:avLst/>
          </a:prstGeom>
        </p:spPr>
      </p:pic>
    </p:spTree>
    <p:extLst>
      <p:ext uri="{BB962C8B-B14F-4D97-AF65-F5344CB8AC3E}">
        <p14:creationId xmlns:p14="http://schemas.microsoft.com/office/powerpoint/2010/main" val="532084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Semantic Representation</a:t>
            </a:r>
            <a:endParaRPr lang="zh-CN" altLang="en-US" dirty="0"/>
          </a:p>
        </p:txBody>
      </p:sp>
      <p:sp>
        <p:nvSpPr>
          <p:cNvPr id="4" name="内容占位符 3"/>
          <p:cNvSpPr>
            <a:spLocks noGrp="1"/>
          </p:cNvSpPr>
          <p:nvPr>
            <p:ph idx="1"/>
          </p:nvPr>
        </p:nvSpPr>
        <p:spPr/>
        <p:txBody>
          <a:bodyPr/>
          <a:lstStyle/>
          <a:p>
            <a:r>
              <a:rPr lang="en" altLang="zh-CN" dirty="0">
                <a:latin typeface="Arial" panose="020B0604020202020204" pitchFamily="34" charset="0"/>
              </a:rPr>
              <a:t>How to express semantics in a computer?</a:t>
            </a:r>
            <a:endParaRPr lang="zh-CN" altLang="en-US" dirty="0">
              <a:latin typeface="Arial" panose="020B0604020202020204" pitchFamily="34" charset="0"/>
            </a:endParaRPr>
          </a:p>
        </p:txBody>
      </p:sp>
      <p:sp>
        <p:nvSpPr>
          <p:cNvPr id="5" name="圆角矩形 4"/>
          <p:cNvSpPr/>
          <p:nvPr/>
        </p:nvSpPr>
        <p:spPr>
          <a:xfrm>
            <a:off x="4136435" y="1937774"/>
            <a:ext cx="204383" cy="387191"/>
          </a:xfrm>
          <a:prstGeom prst="roundRect">
            <a:avLst/>
          </a:prstGeom>
        </p:spPr>
        <p:txBody>
          <a:bodyPr wrap="none" rtlCol="0" anchor="ctr">
            <a:spAutoFit/>
          </a:bodyPr>
          <a:lstStyle/>
          <a:p>
            <a:pPr algn="ctr"/>
            <a:endParaRPr lang="zh-CN" altLang="en-US" dirty="0"/>
          </a:p>
        </p:txBody>
      </p:sp>
      <p:sp>
        <p:nvSpPr>
          <p:cNvPr id="7" name="矩形 6"/>
          <p:cNvSpPr/>
          <p:nvPr/>
        </p:nvSpPr>
        <p:spPr>
          <a:xfrm>
            <a:off x="1447800" y="1923714"/>
            <a:ext cx="3581400" cy="553998"/>
          </a:xfrm>
          <a:prstGeom prst="rect">
            <a:avLst/>
          </a:prstGeom>
          <a:ln/>
        </p:spPr>
        <p:style>
          <a:lnRef idx="3">
            <a:schemeClr val="lt1"/>
          </a:lnRef>
          <a:fillRef idx="1">
            <a:schemeClr val="accent4"/>
          </a:fillRef>
          <a:effectRef idx="1">
            <a:schemeClr val="accent4"/>
          </a:effectRef>
          <a:fontRef idx="minor">
            <a:schemeClr val="lt1"/>
          </a:fontRef>
        </p:style>
        <p:txBody>
          <a:bodyPr wrap="square">
            <a:spAutoFit/>
          </a:bodyPr>
          <a:lstStyle/>
          <a:p>
            <a:pPr algn="ctr"/>
            <a:r>
              <a:rPr lang="en-US" altLang="zh-CN" sz="3000" dirty="0"/>
              <a:t>Local Representation</a:t>
            </a:r>
            <a:endParaRPr lang="zh-CN" altLang="en-US" sz="3000" dirty="0"/>
          </a:p>
        </p:txBody>
      </p:sp>
      <p:sp>
        <p:nvSpPr>
          <p:cNvPr id="8" name="矩形 7"/>
          <p:cNvSpPr/>
          <p:nvPr/>
        </p:nvSpPr>
        <p:spPr>
          <a:xfrm>
            <a:off x="6324600" y="1905000"/>
            <a:ext cx="4572000" cy="553998"/>
          </a:xfrm>
          <a:prstGeom prst="rect">
            <a:avLst/>
          </a:prstGeom>
          <a:ln/>
        </p:spPr>
        <p:style>
          <a:lnRef idx="3">
            <a:schemeClr val="lt1"/>
          </a:lnRef>
          <a:fillRef idx="1">
            <a:schemeClr val="accent2"/>
          </a:fillRef>
          <a:effectRef idx="1">
            <a:schemeClr val="accent2"/>
          </a:effectRef>
          <a:fontRef idx="minor">
            <a:schemeClr val="lt1"/>
          </a:fontRef>
        </p:style>
        <p:txBody>
          <a:bodyPr wrap="square">
            <a:spAutoFit/>
          </a:bodyPr>
          <a:lstStyle/>
          <a:p>
            <a:pPr algn="ctr"/>
            <a:r>
              <a:rPr lang="en-US" altLang="zh-CN" sz="3000" dirty="0"/>
              <a:t>Distributed Representation</a:t>
            </a:r>
            <a:endParaRPr lang="zh-CN" altLang="en-US" sz="3000" dirty="0"/>
          </a:p>
        </p:txBody>
      </p:sp>
      <p:sp>
        <p:nvSpPr>
          <p:cNvPr id="10" name="右箭头 9"/>
          <p:cNvSpPr/>
          <p:nvPr/>
        </p:nvSpPr>
        <p:spPr>
          <a:xfrm>
            <a:off x="5353052" y="1870177"/>
            <a:ext cx="742949" cy="733663"/>
          </a:xfrm>
          <a:prstGeom prst="rightArrow">
            <a:avLst/>
          </a:prstGeom>
        </p:spPr>
        <p:style>
          <a:lnRef idx="2">
            <a:schemeClr val="accent4"/>
          </a:lnRef>
          <a:fillRef idx="1">
            <a:schemeClr val="lt1"/>
          </a:fillRef>
          <a:effectRef idx="0">
            <a:schemeClr val="accent4"/>
          </a:effectRef>
          <a:fontRef idx="minor">
            <a:schemeClr val="dk1"/>
          </a:fontRef>
        </p:style>
        <p:txBody>
          <a:bodyPr wrap="square" rtlCol="0" anchor="ctr">
            <a:spAutoFit/>
          </a:bodyPr>
          <a:lstStyle/>
          <a:p>
            <a:pPr algn="ctr"/>
            <a:endParaRPr lang="zh-CN" altLang="en-US" dirty="0"/>
          </a:p>
        </p:txBody>
      </p:sp>
      <p:sp>
        <p:nvSpPr>
          <p:cNvPr id="6" name="矩形 5"/>
          <p:cNvSpPr/>
          <p:nvPr/>
        </p:nvSpPr>
        <p:spPr>
          <a:xfrm>
            <a:off x="1867878" y="2629506"/>
            <a:ext cx="2741244" cy="369332"/>
          </a:xfrm>
          <a:prstGeom prst="rect">
            <a:avLst/>
          </a:prstGeom>
        </p:spPr>
        <p:txBody>
          <a:bodyPr wrap="square">
            <a:spAutoFit/>
          </a:bodyPr>
          <a:lstStyle/>
          <a:p>
            <a:pPr algn="ctr"/>
            <a:r>
              <a:rPr lang="en-US" altLang="zh-CN" dirty="0"/>
              <a:t>Knowledge base, rules</a:t>
            </a:r>
            <a:endParaRPr lang="zh-CN" altLang="en-US" dirty="0"/>
          </a:p>
        </p:txBody>
      </p:sp>
      <p:pic>
        <p:nvPicPr>
          <p:cNvPr id="11" name="图片 10" descr="屏幕剪辑"/>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589479" y="3682078"/>
            <a:ext cx="2469783" cy="2483047"/>
          </a:xfrm>
          <a:prstGeom prst="rect">
            <a:avLst/>
          </a:prstGeom>
        </p:spPr>
      </p:pic>
      <p:sp>
        <p:nvSpPr>
          <p:cNvPr id="13" name="矩形 12"/>
          <p:cNvSpPr/>
          <p:nvPr/>
        </p:nvSpPr>
        <p:spPr>
          <a:xfrm>
            <a:off x="6324600" y="2629506"/>
            <a:ext cx="4571999" cy="646331"/>
          </a:xfrm>
          <a:prstGeom prst="rect">
            <a:avLst/>
          </a:prstGeom>
        </p:spPr>
        <p:txBody>
          <a:bodyPr wrap="square">
            <a:spAutoFit/>
          </a:bodyPr>
          <a:lstStyle/>
          <a:p>
            <a:r>
              <a:rPr lang="en" altLang="zh-CN" dirty="0"/>
              <a:t>Embedding: compressed, low-dimensional, dense vector</a:t>
            </a:r>
            <a:endParaRPr lang="zh-CN" altLang="en-US" dirty="0"/>
          </a:p>
        </p:txBody>
      </p:sp>
      <p:sp>
        <p:nvSpPr>
          <p:cNvPr id="14" name="矩形 13"/>
          <p:cNvSpPr/>
          <p:nvPr/>
        </p:nvSpPr>
        <p:spPr>
          <a:xfrm>
            <a:off x="1676400" y="5169190"/>
            <a:ext cx="2314488" cy="369332"/>
          </a:xfrm>
          <a:prstGeom prst="rect">
            <a:avLst/>
          </a:prstGeom>
        </p:spPr>
        <p:txBody>
          <a:bodyPr wrap="square">
            <a:spAutoFit/>
          </a:bodyPr>
          <a:lstStyle/>
          <a:p>
            <a:pPr lvl="1"/>
            <a:r>
              <a:rPr lang="en-US" altLang="zh-CN" dirty="0"/>
              <a:t>One-Hot vector</a:t>
            </a:r>
          </a:p>
        </p:txBody>
      </p:sp>
      <p:sp>
        <p:nvSpPr>
          <p:cNvPr id="2" name="文本框 1">
            <a:extLst>
              <a:ext uri="{FF2B5EF4-FFF2-40B4-BE49-F238E27FC236}">
                <a16:creationId xmlns:a16="http://schemas.microsoft.com/office/drawing/2014/main" id="{22517037-5B97-3008-79B2-71547141791E}"/>
              </a:ext>
            </a:extLst>
          </p:cNvPr>
          <p:cNvSpPr txBox="1"/>
          <p:nvPr/>
        </p:nvSpPr>
        <p:spPr>
          <a:xfrm>
            <a:off x="6934200" y="3373398"/>
            <a:ext cx="1600200" cy="369332"/>
          </a:xfrm>
          <a:prstGeom prst="rect">
            <a:avLst/>
          </a:prstGeom>
          <a:noFill/>
        </p:spPr>
        <p:txBody>
          <a:bodyPr wrap="square" rtlCol="0">
            <a:spAutoFit/>
          </a:bodyPr>
          <a:lstStyle/>
          <a:p>
            <a:r>
              <a:rPr kumimoji="1" lang="en-US" altLang="zh-CN" dirty="0">
                <a:solidFill>
                  <a:srgbClr val="FF0000"/>
                </a:solidFill>
              </a:rPr>
              <a:t>Embedding</a:t>
            </a:r>
            <a:endParaRPr kumimoji="1" lang="zh-CN" altLang="en-US" dirty="0">
              <a:solidFill>
                <a:srgbClr val="FF0000"/>
              </a:solidFill>
            </a:endParaRPr>
          </a:p>
        </p:txBody>
      </p:sp>
    </p:spTree>
    <p:custDataLst>
      <p:tags r:id="rId1"/>
    </p:custDataLst>
    <p:extLst>
      <p:ext uri="{BB962C8B-B14F-4D97-AF65-F5344CB8AC3E}">
        <p14:creationId xmlns:p14="http://schemas.microsoft.com/office/powerpoint/2010/main" val="1272533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0"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P spid="10" grpId="0" animBg="1"/>
      <p:bldP spid="6" grpId="0"/>
      <p:bldP spid="13" grpId="0"/>
      <p:bldP spid="1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Word Embeddings</a:t>
            </a:r>
            <a:endParaRPr lang="zh-CN" altLang="en-US" dirty="0"/>
          </a:p>
        </p:txBody>
      </p:sp>
      <p:pic>
        <p:nvPicPr>
          <p:cNvPr id="1026" name="Picture 2" descr="http://sebastianruder.com/content/images/2016/04/word_embeddings_colah.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29201" y="1676401"/>
            <a:ext cx="4740795" cy="388143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419600" y="5906571"/>
            <a:ext cx="4493538" cy="369332"/>
          </a:xfrm>
          <a:prstGeom prst="rect">
            <a:avLst/>
          </a:prstGeom>
        </p:spPr>
        <p:txBody>
          <a:bodyPr wrap="none">
            <a:spAutoFit/>
          </a:bodyPr>
          <a:lstStyle/>
          <a:p>
            <a:r>
              <a:rPr lang="zh-CN" altLang="en-US" dirty="0"/>
              <a:t>https://indico.io/blog/visualizing-with-t-sne/</a:t>
            </a:r>
          </a:p>
        </p:txBody>
      </p:sp>
      <p:sp>
        <p:nvSpPr>
          <p:cNvPr id="4" name="文本框 3"/>
          <p:cNvSpPr txBox="1"/>
          <p:nvPr/>
        </p:nvSpPr>
        <p:spPr>
          <a:xfrm>
            <a:off x="2286001" y="2057401"/>
            <a:ext cx="800219" cy="461665"/>
          </a:xfrm>
          <a:prstGeom prst="rect">
            <a:avLst/>
          </a:prstGeom>
          <a:noFill/>
        </p:spPr>
        <p:txBody>
          <a:bodyPr wrap="none" rtlCol="0">
            <a:spAutoFit/>
          </a:bodyPr>
          <a:lstStyle/>
          <a:p>
            <a:r>
              <a:rPr lang="zh-CN" altLang="en-US" sz="2400" dirty="0"/>
              <a:t>上海</a:t>
            </a:r>
          </a:p>
        </p:txBody>
      </p:sp>
      <p:sp>
        <p:nvSpPr>
          <p:cNvPr id="6" name="文本框 5"/>
          <p:cNvSpPr txBox="1"/>
          <p:nvPr/>
        </p:nvSpPr>
        <p:spPr>
          <a:xfrm>
            <a:off x="2286001" y="2514601"/>
            <a:ext cx="800219" cy="461665"/>
          </a:xfrm>
          <a:prstGeom prst="rect">
            <a:avLst/>
          </a:prstGeom>
          <a:noFill/>
        </p:spPr>
        <p:txBody>
          <a:bodyPr wrap="none" rtlCol="0">
            <a:spAutoFit/>
          </a:bodyPr>
          <a:lstStyle/>
          <a:p>
            <a:r>
              <a:rPr lang="zh-CN" altLang="en-US" sz="2400" dirty="0"/>
              <a:t>北京</a:t>
            </a:r>
          </a:p>
        </p:txBody>
      </p:sp>
      <p:cxnSp>
        <p:nvCxnSpPr>
          <p:cNvPr id="7" name="曲线连接符 6"/>
          <p:cNvCxnSpPr>
            <a:stCxn id="4" idx="3"/>
          </p:cNvCxnSpPr>
          <p:nvPr/>
        </p:nvCxnSpPr>
        <p:spPr>
          <a:xfrm>
            <a:off x="3086220" y="2288234"/>
            <a:ext cx="3009781" cy="37876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曲线连接符 8"/>
          <p:cNvCxnSpPr>
            <a:stCxn id="6" idx="3"/>
          </p:cNvCxnSpPr>
          <p:nvPr/>
        </p:nvCxnSpPr>
        <p:spPr>
          <a:xfrm>
            <a:off x="3086220" y="2745433"/>
            <a:ext cx="3009781" cy="23083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209801" y="3962401"/>
            <a:ext cx="800219" cy="461665"/>
          </a:xfrm>
          <a:prstGeom prst="rect">
            <a:avLst/>
          </a:prstGeom>
          <a:noFill/>
        </p:spPr>
        <p:txBody>
          <a:bodyPr wrap="none" rtlCol="0">
            <a:spAutoFit/>
          </a:bodyPr>
          <a:lstStyle/>
          <a:p>
            <a:r>
              <a:rPr lang="zh-CN" altLang="en-US" sz="2400" dirty="0"/>
              <a:t>高兴</a:t>
            </a:r>
          </a:p>
        </p:txBody>
      </p:sp>
      <p:sp>
        <p:nvSpPr>
          <p:cNvPr id="13" name="文本框 12"/>
          <p:cNvSpPr txBox="1"/>
          <p:nvPr/>
        </p:nvSpPr>
        <p:spPr>
          <a:xfrm>
            <a:off x="2209801" y="4419601"/>
            <a:ext cx="800219" cy="461665"/>
          </a:xfrm>
          <a:prstGeom prst="rect">
            <a:avLst/>
          </a:prstGeom>
          <a:noFill/>
        </p:spPr>
        <p:txBody>
          <a:bodyPr wrap="none" rtlCol="0">
            <a:spAutoFit/>
          </a:bodyPr>
          <a:lstStyle/>
          <a:p>
            <a:r>
              <a:rPr lang="zh-CN" altLang="en-US" sz="2400" dirty="0"/>
              <a:t>难过</a:t>
            </a:r>
          </a:p>
        </p:txBody>
      </p:sp>
      <p:cxnSp>
        <p:nvCxnSpPr>
          <p:cNvPr id="14" name="曲线连接符 13"/>
          <p:cNvCxnSpPr>
            <a:stCxn id="12" idx="3"/>
          </p:cNvCxnSpPr>
          <p:nvPr/>
        </p:nvCxnSpPr>
        <p:spPr>
          <a:xfrm flipV="1">
            <a:off x="3010020" y="3657601"/>
            <a:ext cx="5448181" cy="53563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曲线连接符 15"/>
          <p:cNvCxnSpPr>
            <a:stCxn id="13" idx="3"/>
          </p:cNvCxnSpPr>
          <p:nvPr/>
        </p:nvCxnSpPr>
        <p:spPr>
          <a:xfrm flipV="1">
            <a:off x="3010020" y="3962401"/>
            <a:ext cx="5371981" cy="68803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505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6581B7-D6A8-89BD-4424-0EB1DB52D8CC}"/>
              </a:ext>
            </a:extLst>
          </p:cNvPr>
          <p:cNvSpPr>
            <a:spLocks noGrp="1"/>
          </p:cNvSpPr>
          <p:nvPr>
            <p:ph type="title"/>
          </p:nvPr>
        </p:nvSpPr>
        <p:spPr/>
        <p:txBody>
          <a:bodyPr/>
          <a:lstStyle/>
          <a:p>
            <a:r>
              <a:rPr kumimoji="1" lang="en-US" altLang="zh-CN" dirty="0"/>
              <a:t>Assessment Method</a:t>
            </a:r>
            <a:endParaRPr kumimoji="1" lang="zh-CN" altLang="en-US" dirty="0"/>
          </a:p>
        </p:txBody>
      </p:sp>
      <p:sp>
        <p:nvSpPr>
          <p:cNvPr id="3" name="内容占位符 2">
            <a:extLst>
              <a:ext uri="{FF2B5EF4-FFF2-40B4-BE49-F238E27FC236}">
                <a16:creationId xmlns:a16="http://schemas.microsoft.com/office/drawing/2014/main" id="{0BF9A555-4E3F-4740-BE20-82F753CD797F}"/>
              </a:ext>
            </a:extLst>
          </p:cNvPr>
          <p:cNvSpPr>
            <a:spLocks noGrp="1"/>
          </p:cNvSpPr>
          <p:nvPr>
            <p:ph idx="1"/>
          </p:nvPr>
        </p:nvSpPr>
        <p:spPr/>
        <p:txBody>
          <a:bodyPr/>
          <a:lstStyle/>
          <a:p>
            <a:r>
              <a:rPr kumimoji="1" lang="en-US" altLang="zh-CN" dirty="0">
                <a:latin typeface="Arial" panose="020B0604020202020204" pitchFamily="34" charset="0"/>
              </a:rPr>
              <a:t>Assignment (Writing and Programming): 30%</a:t>
            </a:r>
          </a:p>
          <a:p>
            <a:r>
              <a:rPr kumimoji="1" lang="en-US" altLang="zh-CN" dirty="0">
                <a:latin typeface="Arial" panose="020B0604020202020204" pitchFamily="34" charset="0"/>
              </a:rPr>
              <a:t>Final Project: 30%</a:t>
            </a:r>
          </a:p>
          <a:p>
            <a:r>
              <a:rPr kumimoji="1" lang="en-US" altLang="zh-CN" dirty="0">
                <a:latin typeface="Arial" panose="020B0604020202020204" pitchFamily="34" charset="0"/>
              </a:rPr>
              <a:t>Final Exam (One cheat page): 40%</a:t>
            </a:r>
            <a:endParaRPr kumimoji="1" lang="zh-CN" altLang="en-US" dirty="0">
              <a:latin typeface="Arial" panose="020B0604020202020204" pitchFamily="34" charset="0"/>
            </a:endParaRPr>
          </a:p>
        </p:txBody>
      </p:sp>
    </p:spTree>
    <p:extLst>
      <p:ext uri="{BB962C8B-B14F-4D97-AF65-F5344CB8AC3E}">
        <p14:creationId xmlns:p14="http://schemas.microsoft.com/office/powerpoint/2010/main" val="7135533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Representation Learning</a:t>
            </a:r>
            <a:endParaRPr lang="zh-CN" altLang="en-US" dirty="0"/>
          </a:p>
        </p:txBody>
      </p:sp>
      <p:sp>
        <p:nvSpPr>
          <p:cNvPr id="3" name="Content Placeholder 2"/>
          <p:cNvSpPr>
            <a:spLocks noGrp="1"/>
          </p:cNvSpPr>
          <p:nvPr>
            <p:ph idx="1"/>
          </p:nvPr>
        </p:nvSpPr>
        <p:spPr/>
        <p:txBody>
          <a:bodyPr/>
          <a:lstStyle/>
          <a:p>
            <a:r>
              <a:rPr lang="en" altLang="zh-CN" dirty="0">
                <a:latin typeface="Arial" panose="020B0604020202020204" pitchFamily="34" charset="0"/>
              </a:rPr>
              <a:t>Representation learning: how to automatically learn good representations from data</a:t>
            </a:r>
          </a:p>
          <a:p>
            <a:r>
              <a:rPr lang="en" altLang="zh-CN" dirty="0">
                <a:latin typeface="Arial" panose="020B0604020202020204" pitchFamily="34" charset="0"/>
              </a:rPr>
              <a:t>By constructing a model which can automatically learn good feature representation (from bottom features to middle features and then to high features), thus ultimately improving the accuracy of prediction or recognition.</a:t>
            </a:r>
            <a:endParaRPr lang="en-US" altLang="zh-CN" dirty="0">
              <a:latin typeface="Arial" panose="020B0604020202020204" pitchFamily="34" charset="0"/>
            </a:endParaRPr>
          </a:p>
        </p:txBody>
      </p:sp>
      <p:sp>
        <p:nvSpPr>
          <p:cNvPr id="6" name="Rectangle 5"/>
          <p:cNvSpPr/>
          <p:nvPr/>
        </p:nvSpPr>
        <p:spPr>
          <a:xfrm>
            <a:off x="1790700" y="5562600"/>
            <a:ext cx="8610600" cy="523220"/>
          </a:xfrm>
          <a:prstGeom prst="rect">
            <a:avLst/>
          </a:prstGeom>
        </p:spPr>
        <p:txBody>
          <a:bodyPr wrap="square">
            <a:spAutoFit/>
          </a:bodyPr>
          <a:lstStyle/>
          <a:p>
            <a:pPr algn="just"/>
            <a:r>
              <a:rPr lang="en-US" altLang="zh-CN" sz="1400" dirty="0" err="1">
                <a:solidFill>
                  <a:schemeClr val="bg1">
                    <a:lumMod val="50000"/>
                  </a:schemeClr>
                </a:solidFill>
              </a:rPr>
              <a:t>Bengio</a:t>
            </a:r>
            <a:r>
              <a:rPr lang="en-US" altLang="zh-CN" sz="1400" dirty="0">
                <a:solidFill>
                  <a:schemeClr val="bg1">
                    <a:lumMod val="50000"/>
                  </a:schemeClr>
                </a:solidFill>
              </a:rPr>
              <a:t>, </a:t>
            </a:r>
            <a:r>
              <a:rPr lang="en-US" altLang="zh-CN" sz="1400" dirty="0" err="1">
                <a:solidFill>
                  <a:schemeClr val="bg1">
                    <a:lumMod val="50000"/>
                  </a:schemeClr>
                </a:solidFill>
              </a:rPr>
              <a:t>Yoshua</a:t>
            </a:r>
            <a:r>
              <a:rPr lang="en-US" altLang="zh-CN" sz="1400" dirty="0">
                <a:solidFill>
                  <a:schemeClr val="bg1">
                    <a:lumMod val="50000"/>
                  </a:schemeClr>
                </a:solidFill>
              </a:rPr>
              <a:t>, Aaron </a:t>
            </a:r>
            <a:r>
              <a:rPr lang="en-US" altLang="zh-CN" sz="1400" dirty="0" err="1">
                <a:solidFill>
                  <a:schemeClr val="bg1">
                    <a:lumMod val="50000"/>
                  </a:schemeClr>
                </a:solidFill>
              </a:rPr>
              <a:t>Courville</a:t>
            </a:r>
            <a:r>
              <a:rPr lang="en-US" altLang="zh-CN" sz="1400" dirty="0">
                <a:solidFill>
                  <a:schemeClr val="bg1">
                    <a:lumMod val="50000"/>
                  </a:schemeClr>
                </a:solidFill>
              </a:rPr>
              <a:t>, and Pascal Vincent. "Representation learning: A review and new perspectives." IEEE transactions on pattern analysis and machine intelligence 35.8 (2013): 1798-1828.</a:t>
            </a:r>
            <a:endParaRPr lang="zh-CN" altLang="en-US" sz="1400" dirty="0">
              <a:solidFill>
                <a:schemeClr val="bg1">
                  <a:lumMod val="50000"/>
                </a:schemeClr>
              </a:solidFill>
            </a:endParaRPr>
          </a:p>
        </p:txBody>
      </p:sp>
      <p:pic>
        <p:nvPicPr>
          <p:cNvPr id="5" name="图片 4">
            <a:extLst>
              <a:ext uri="{FF2B5EF4-FFF2-40B4-BE49-F238E27FC236}">
                <a16:creationId xmlns:a16="http://schemas.microsoft.com/office/drawing/2014/main" id="{2FB2C881-89B0-9CD1-061B-942BF48F4717}"/>
              </a:ext>
            </a:extLst>
          </p:cNvPr>
          <p:cNvPicPr>
            <a:picLocks noChangeAspect="1"/>
          </p:cNvPicPr>
          <p:nvPr/>
        </p:nvPicPr>
        <p:blipFill>
          <a:blip r:embed="rId4"/>
          <a:stretch>
            <a:fillRect/>
          </a:stretch>
        </p:blipFill>
        <p:spPr>
          <a:xfrm>
            <a:off x="2209800" y="4361548"/>
            <a:ext cx="7772400" cy="886072"/>
          </a:xfrm>
          <a:prstGeom prst="rect">
            <a:avLst/>
          </a:prstGeom>
        </p:spPr>
      </p:pic>
    </p:spTree>
    <p:custDataLst>
      <p:tags r:id="rId1"/>
    </p:custDataLst>
    <p:extLst>
      <p:ext uri="{BB962C8B-B14F-4D97-AF65-F5344CB8AC3E}">
        <p14:creationId xmlns:p14="http://schemas.microsoft.com/office/powerpoint/2010/main" val="3535894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altLang="zh-CN" b="0" i="0" dirty="0">
                <a:solidFill>
                  <a:srgbClr val="333333"/>
                </a:solidFill>
                <a:effectLst/>
                <a:latin typeface="Arial" panose="020B0604020202020204" pitchFamily="34" charset="0"/>
              </a:rPr>
              <a:t>Traditional Feature Extraction</a:t>
            </a:r>
            <a:endParaRPr lang="zh-CN" altLang="en-US" dirty="0"/>
          </a:p>
        </p:txBody>
      </p:sp>
      <p:sp>
        <p:nvSpPr>
          <p:cNvPr id="3" name="Content Placeholder 2"/>
          <p:cNvSpPr>
            <a:spLocks noGrp="1"/>
          </p:cNvSpPr>
          <p:nvPr>
            <p:ph idx="1"/>
          </p:nvPr>
        </p:nvSpPr>
        <p:spPr/>
        <p:txBody>
          <a:bodyPr/>
          <a:lstStyle/>
          <a:p>
            <a:r>
              <a:rPr lang="en-US" altLang="zh-CN" dirty="0">
                <a:latin typeface="Arial" panose="020B0604020202020204" pitchFamily="34" charset="0"/>
              </a:rPr>
              <a:t>Feature extraction</a:t>
            </a:r>
          </a:p>
          <a:p>
            <a:pPr lvl="1"/>
            <a:r>
              <a:rPr lang="en-US" altLang="zh-CN" dirty="0">
                <a:latin typeface="Arial" panose="020B0604020202020204" pitchFamily="34" charset="0"/>
                <a:cs typeface="Arial" panose="020B0604020202020204" pitchFamily="34" charset="0"/>
              </a:rPr>
              <a:t>Linear projection (Subspace)</a:t>
            </a:r>
          </a:p>
          <a:p>
            <a:pPr lvl="2"/>
            <a:r>
              <a:rPr lang="en-US" altLang="zh-CN" dirty="0">
                <a:latin typeface="Arial" panose="020B0604020202020204" pitchFamily="34" charset="0"/>
                <a:cs typeface="Arial" panose="020B0604020202020204" pitchFamily="34" charset="0"/>
              </a:rPr>
              <a:t>PCA</a:t>
            </a:r>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LDA</a:t>
            </a:r>
          </a:p>
          <a:p>
            <a:pPr lvl="1"/>
            <a:r>
              <a:rPr lang="en-US" altLang="zh-CN" dirty="0">
                <a:latin typeface="Arial" panose="020B0604020202020204" pitchFamily="34" charset="0"/>
                <a:cs typeface="Arial" panose="020B0604020202020204" pitchFamily="34" charset="0"/>
              </a:rPr>
              <a:t>Nonlinear embedding</a:t>
            </a:r>
          </a:p>
          <a:p>
            <a:pPr lvl="2"/>
            <a:r>
              <a:rPr lang="en-US" altLang="zh-CN" dirty="0">
                <a:latin typeface="Arial" panose="020B0604020202020204" pitchFamily="34" charset="0"/>
                <a:cs typeface="Arial" panose="020B0604020202020204" pitchFamily="34" charset="0"/>
              </a:rPr>
              <a:t>LLE</a:t>
            </a:r>
            <a:r>
              <a:rPr lang="zh-CN" altLang="en-US" dirty="0">
                <a:latin typeface="Arial" panose="020B0604020202020204" pitchFamily="34" charset="0"/>
                <a:cs typeface="Arial" panose="020B0604020202020204" pitchFamily="34" charset="0"/>
              </a:rPr>
              <a:t>、</a:t>
            </a:r>
            <a:r>
              <a:rPr lang="en-US" altLang="zh-CN" dirty="0" err="1">
                <a:latin typeface="Arial" panose="020B0604020202020204" pitchFamily="34" charset="0"/>
                <a:cs typeface="Arial" panose="020B0604020202020204" pitchFamily="34" charset="0"/>
              </a:rPr>
              <a:t>Isomap</a:t>
            </a:r>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Spectral methods</a:t>
            </a:r>
          </a:p>
          <a:p>
            <a:pPr lvl="1"/>
            <a:r>
              <a:rPr lang="en-US" altLang="zh-CN" dirty="0" err="1">
                <a:latin typeface="Arial" panose="020B0604020202020204" pitchFamily="34" charset="0"/>
                <a:cs typeface="Arial" panose="020B0604020202020204" pitchFamily="34" charset="0"/>
              </a:rPr>
              <a:t>Anto</a:t>
            </a:r>
            <a:r>
              <a:rPr lang="en-US" altLang="zh-CN" dirty="0">
                <a:latin typeface="Arial" panose="020B0604020202020204" pitchFamily="34" charset="0"/>
                <a:cs typeface="Arial" panose="020B0604020202020204" pitchFamily="34" charset="0"/>
              </a:rPr>
              <a:t>-encoder</a:t>
            </a:r>
          </a:p>
          <a:p>
            <a:r>
              <a:rPr lang="en-US" altLang="zh-CN" dirty="0">
                <a:latin typeface="Arial" panose="020B0604020202020204" pitchFamily="34" charset="0"/>
              </a:rPr>
              <a:t>Feature Extraction VS Representation Learning</a:t>
            </a:r>
          </a:p>
          <a:p>
            <a:pPr lvl="1"/>
            <a:r>
              <a:rPr lang="en" altLang="zh-CN" sz="2400" dirty="0">
                <a:latin typeface="Arial" panose="020B0604020202020204" pitchFamily="34" charset="0"/>
                <a:cs typeface="Arial" panose="020B0604020202020204" pitchFamily="34" charset="0"/>
              </a:rPr>
              <a:t>Feature extraction: removing useless features based on tasks or prior pairs.</a:t>
            </a:r>
          </a:p>
          <a:p>
            <a:pPr lvl="1"/>
            <a:r>
              <a:rPr lang="en" altLang="zh-CN" sz="2400" dirty="0">
                <a:latin typeface="Arial" panose="020B0604020202020204" pitchFamily="34" charset="0"/>
                <a:cs typeface="Arial" panose="020B0604020202020204" pitchFamily="34" charset="0"/>
              </a:rPr>
              <a:t>Representation learning: learning high-level semantic features through depth model.</a:t>
            </a:r>
            <a:endParaRPr lang="en-US" altLang="zh-CN" sz="2400" dirty="0">
              <a:latin typeface="Arial" panose="020B0604020202020204" pitchFamily="34" charset="0"/>
              <a:cs typeface="Arial" panose="020B0604020202020204" pitchFamily="34" charset="0"/>
            </a:endParaRPr>
          </a:p>
        </p:txBody>
      </p:sp>
      <p:sp>
        <p:nvSpPr>
          <p:cNvPr id="4" name="文本框 3">
            <a:extLst>
              <a:ext uri="{FF2B5EF4-FFF2-40B4-BE49-F238E27FC236}">
                <a16:creationId xmlns:a16="http://schemas.microsoft.com/office/drawing/2014/main" id="{87B5CDCE-B626-6147-302B-E62B91D933B9}"/>
              </a:ext>
            </a:extLst>
          </p:cNvPr>
          <p:cNvSpPr txBox="1"/>
          <p:nvPr/>
        </p:nvSpPr>
        <p:spPr>
          <a:xfrm>
            <a:off x="5867400" y="5257800"/>
            <a:ext cx="5410200" cy="523220"/>
          </a:xfrm>
          <a:prstGeom prst="rect">
            <a:avLst/>
          </a:prstGeom>
          <a:noFill/>
        </p:spPr>
        <p:txBody>
          <a:bodyPr wrap="square" rtlCol="0">
            <a:spAutoFit/>
          </a:bodyPr>
          <a:lstStyle/>
          <a:p>
            <a:r>
              <a:rPr kumimoji="1" lang="en-US" altLang="zh-CN" sz="2800" dirty="0">
                <a:solidFill>
                  <a:srgbClr val="FF0000"/>
                </a:solidFill>
              </a:rPr>
              <a:t>Difficulties: there is no clear goal!</a:t>
            </a:r>
            <a:endParaRPr kumimoji="1" lang="zh-CN" altLang="en-US" sz="2800" dirty="0">
              <a:solidFill>
                <a:srgbClr val="FF0000"/>
              </a:solidFill>
            </a:endParaRPr>
          </a:p>
        </p:txBody>
      </p:sp>
    </p:spTree>
    <p:custDataLst>
      <p:tags r:id="rId1"/>
    </p:custDataLst>
    <p:extLst>
      <p:ext uri="{BB962C8B-B14F-4D97-AF65-F5344CB8AC3E}">
        <p14:creationId xmlns:p14="http://schemas.microsoft.com/office/powerpoint/2010/main" val="4031140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en-US" altLang="zh-CN" dirty="0"/>
              <a:t>1.4</a:t>
            </a:r>
            <a:r>
              <a:rPr lang="zh-CN" altLang="en-US" dirty="0"/>
              <a:t> </a:t>
            </a:r>
            <a:r>
              <a:rPr lang="en-US" altLang="zh-CN" dirty="0"/>
              <a:t>Machine Learning</a:t>
            </a:r>
          </a:p>
        </p:txBody>
      </p:sp>
    </p:spTree>
    <p:extLst>
      <p:ext uri="{BB962C8B-B14F-4D97-AF65-F5344CB8AC3E}">
        <p14:creationId xmlns:p14="http://schemas.microsoft.com/office/powerpoint/2010/main" val="10746636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Machine Learning ≈ </a:t>
            </a:r>
            <a:r>
              <a:rPr lang="en" altLang="zh-CN" b="0" i="0" dirty="0">
                <a:solidFill>
                  <a:srgbClr val="333333"/>
                </a:solidFill>
                <a:effectLst/>
                <a:latin typeface="Arial" panose="020B0604020202020204" pitchFamily="34" charset="0"/>
              </a:rPr>
              <a:t>Construct a mapping function (rule)</a:t>
            </a:r>
            <a:endParaRPr lang="zh-TW" altLang="en-US" dirty="0"/>
          </a:p>
        </p:txBody>
      </p:sp>
      <p:sp>
        <p:nvSpPr>
          <p:cNvPr id="3" name="內容版面配置區 2"/>
          <p:cNvSpPr>
            <a:spLocks noGrp="1"/>
          </p:cNvSpPr>
          <p:nvPr>
            <p:ph idx="1"/>
          </p:nvPr>
        </p:nvSpPr>
        <p:spPr/>
        <p:txBody>
          <a:bodyPr/>
          <a:lstStyle/>
          <a:p>
            <a:r>
              <a:rPr lang="en-US" altLang="zh-TW" dirty="0">
                <a:latin typeface="Arial" panose="020B0604020202020204" pitchFamily="34" charset="0"/>
              </a:rPr>
              <a:t>Speech recognition</a:t>
            </a:r>
          </a:p>
          <a:p>
            <a:endParaRPr lang="en-US" altLang="zh-TW" dirty="0">
              <a:latin typeface="Arial" panose="020B0604020202020204" pitchFamily="34" charset="0"/>
            </a:endParaRPr>
          </a:p>
          <a:p>
            <a:r>
              <a:rPr lang="en-US" altLang="zh-TW" dirty="0">
                <a:latin typeface="Arial" panose="020B0604020202020204" pitchFamily="34" charset="0"/>
              </a:rPr>
              <a:t>Image recognition</a:t>
            </a:r>
          </a:p>
          <a:p>
            <a:endParaRPr lang="en-US" altLang="zh-CN" dirty="0">
              <a:latin typeface="Arial" panose="020B0604020202020204" pitchFamily="34" charset="0"/>
            </a:endParaRPr>
          </a:p>
          <a:p>
            <a:endParaRPr lang="en-US" altLang="zh-CN" dirty="0">
              <a:latin typeface="Arial" panose="020B0604020202020204" pitchFamily="34" charset="0"/>
            </a:endParaRPr>
          </a:p>
          <a:p>
            <a:r>
              <a:rPr lang="zh-CN" altLang="en-US" dirty="0">
                <a:latin typeface="Arial" panose="020B0604020202020204" pitchFamily="34" charset="0"/>
              </a:rPr>
              <a:t>围棋</a:t>
            </a:r>
            <a:endParaRPr lang="en-US" altLang="zh-CN" dirty="0">
              <a:latin typeface="Arial" panose="020B0604020202020204" pitchFamily="34" charset="0"/>
            </a:endParaRPr>
          </a:p>
          <a:p>
            <a:endParaRPr lang="en-US" altLang="zh-CN" dirty="0">
              <a:latin typeface="Arial" panose="020B0604020202020204" pitchFamily="34" charset="0"/>
            </a:endParaRPr>
          </a:p>
          <a:p>
            <a:endParaRPr lang="en-US" altLang="zh-CN" dirty="0">
              <a:latin typeface="Arial" panose="020B0604020202020204" pitchFamily="34" charset="0"/>
            </a:endParaRPr>
          </a:p>
          <a:p>
            <a:r>
              <a:rPr lang="en-US" altLang="zh-TW" dirty="0">
                <a:latin typeface="Arial" panose="020B0604020202020204" pitchFamily="34" charset="0"/>
              </a:rPr>
              <a:t>Machine Translation</a:t>
            </a:r>
            <a:endParaRPr lang="zh-TW" altLang="en-US" dirty="0">
              <a:latin typeface="Arial" panose="020B0604020202020204" pitchFamily="34" charset="0"/>
            </a:endParaRPr>
          </a:p>
        </p:txBody>
      </p:sp>
      <p:graphicFrame>
        <p:nvGraphicFramePr>
          <p:cNvPr id="4" name="Object 12"/>
          <p:cNvGraphicFramePr>
            <a:graphicFrameLocks noChangeAspect="1"/>
          </p:cNvGraphicFramePr>
          <p:nvPr/>
        </p:nvGraphicFramePr>
        <p:xfrm>
          <a:off x="3886200" y="1449899"/>
          <a:ext cx="3822700" cy="460375"/>
        </p:xfrm>
        <a:graphic>
          <a:graphicData uri="http://schemas.openxmlformats.org/presentationml/2006/ole">
            <mc:AlternateContent xmlns:mc="http://schemas.openxmlformats.org/markup-compatibility/2006">
              <mc:Choice xmlns:v="urn:schemas-microsoft-com:vml" Requires="v">
                <p:oleObj name="方程式" r:id="rId3" imgW="1790640" imgH="215640" progId="Equation.3">
                  <p:embed/>
                </p:oleObj>
              </mc:Choice>
              <mc:Fallback>
                <p:oleObj name="方程式" r:id="rId3" imgW="1790640" imgH="215640" progId="Equation.3">
                  <p:embed/>
                  <p:pic>
                    <p:nvPicPr>
                      <p:cNvPr id="4" name="Object 12"/>
                      <p:cNvPicPr>
                        <a:picLocks noChangeAspect="1" noChangeArrowheads="1"/>
                      </p:cNvPicPr>
                      <p:nvPr/>
                    </p:nvPicPr>
                    <p:blipFill>
                      <a:blip r:embed="rId4"/>
                      <a:srcRect/>
                      <a:stretch>
                        <a:fillRect/>
                      </a:stretch>
                    </p:blipFill>
                    <p:spPr bwMode="auto">
                      <a:xfrm>
                        <a:off x="3886200" y="1449899"/>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12"/>
          <p:cNvGraphicFramePr>
            <a:graphicFrameLocks noChangeAspect="1"/>
          </p:cNvGraphicFramePr>
          <p:nvPr/>
        </p:nvGraphicFramePr>
        <p:xfrm>
          <a:off x="3837735" y="2818269"/>
          <a:ext cx="3822700" cy="460375"/>
        </p:xfrm>
        <a:graphic>
          <a:graphicData uri="http://schemas.openxmlformats.org/presentationml/2006/ole">
            <mc:AlternateContent xmlns:mc="http://schemas.openxmlformats.org/markup-compatibility/2006">
              <mc:Choice xmlns:v="urn:schemas-microsoft-com:vml" Requires="v">
                <p:oleObj name="方程式" r:id="rId3" imgW="1790640" imgH="215640" progId="Equation.3">
                  <p:embed/>
                </p:oleObj>
              </mc:Choice>
              <mc:Fallback>
                <p:oleObj name="方程式" r:id="rId3" imgW="1790640" imgH="215640" progId="Equation.3">
                  <p:embed/>
                  <p:pic>
                    <p:nvPicPr>
                      <p:cNvPr id="5" name="Object 12"/>
                      <p:cNvPicPr>
                        <a:picLocks noChangeAspect="1" noChangeArrowheads="1"/>
                      </p:cNvPicPr>
                      <p:nvPr/>
                    </p:nvPicPr>
                    <p:blipFill>
                      <a:blip r:embed="rId4"/>
                      <a:srcRect/>
                      <a:stretch>
                        <a:fillRect/>
                      </a:stretch>
                    </p:blipFill>
                    <p:spPr bwMode="auto">
                      <a:xfrm>
                        <a:off x="3837735" y="2818269"/>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12"/>
          <p:cNvGraphicFramePr>
            <a:graphicFrameLocks noChangeAspect="1"/>
          </p:cNvGraphicFramePr>
          <p:nvPr/>
        </p:nvGraphicFramePr>
        <p:xfrm>
          <a:off x="3873595" y="4226793"/>
          <a:ext cx="3822700" cy="460375"/>
        </p:xfrm>
        <a:graphic>
          <a:graphicData uri="http://schemas.openxmlformats.org/presentationml/2006/ole">
            <mc:AlternateContent xmlns:mc="http://schemas.openxmlformats.org/markup-compatibility/2006">
              <mc:Choice xmlns:v="urn:schemas-microsoft-com:vml" Requires="v">
                <p:oleObj name="方程式" r:id="rId3" imgW="1790640" imgH="215640" progId="Equation.3">
                  <p:embed/>
                </p:oleObj>
              </mc:Choice>
              <mc:Fallback>
                <p:oleObj name="方程式" r:id="rId3" imgW="1790640" imgH="215640" progId="Equation.3">
                  <p:embed/>
                  <p:pic>
                    <p:nvPicPr>
                      <p:cNvPr id="6" name="Object 12"/>
                      <p:cNvPicPr>
                        <a:picLocks noChangeAspect="1" noChangeArrowheads="1"/>
                      </p:cNvPicPr>
                      <p:nvPr/>
                    </p:nvPicPr>
                    <p:blipFill>
                      <a:blip r:embed="rId4"/>
                      <a:srcRect/>
                      <a:stretch>
                        <a:fillRect/>
                      </a:stretch>
                    </p:blipFill>
                    <p:spPr bwMode="auto">
                      <a:xfrm>
                        <a:off x="3873595" y="4226793"/>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12"/>
          <p:cNvGraphicFramePr>
            <a:graphicFrameLocks noChangeAspect="1"/>
          </p:cNvGraphicFramePr>
          <p:nvPr/>
        </p:nvGraphicFramePr>
        <p:xfrm>
          <a:off x="3886200" y="5725948"/>
          <a:ext cx="3578225" cy="460375"/>
        </p:xfrm>
        <a:graphic>
          <a:graphicData uri="http://schemas.openxmlformats.org/presentationml/2006/ole">
            <mc:AlternateContent xmlns:mc="http://schemas.openxmlformats.org/markup-compatibility/2006">
              <mc:Choice xmlns:v="urn:schemas-microsoft-com:vml" Requires="v">
                <p:oleObj name="方程式" r:id="rId5" imgW="1676160" imgH="215640" progId="Equation.3">
                  <p:embed/>
                </p:oleObj>
              </mc:Choice>
              <mc:Fallback>
                <p:oleObj name="方程式" r:id="rId5" imgW="1676160" imgH="215640" progId="Equation.3">
                  <p:embed/>
                  <p:pic>
                    <p:nvPicPr>
                      <p:cNvPr id="7" name="Object 12"/>
                      <p:cNvPicPr>
                        <a:picLocks noChangeAspect="1" noChangeArrowheads="1"/>
                      </p:cNvPicPr>
                      <p:nvPr/>
                    </p:nvPicPr>
                    <p:blipFill>
                      <a:blip r:embed="rId6"/>
                      <a:srcRect/>
                      <a:stretch>
                        <a:fillRect/>
                      </a:stretch>
                    </p:blipFill>
                    <p:spPr bwMode="auto">
                      <a:xfrm>
                        <a:off x="3886200" y="5725948"/>
                        <a:ext cx="3578225"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文字方塊 7"/>
          <p:cNvSpPr txBox="1"/>
          <p:nvPr/>
        </p:nvSpPr>
        <p:spPr>
          <a:xfrm>
            <a:off x="7660435" y="2786845"/>
            <a:ext cx="947054" cy="523220"/>
          </a:xfrm>
          <a:prstGeom prst="rect">
            <a:avLst/>
          </a:prstGeom>
          <a:noFill/>
        </p:spPr>
        <p:txBody>
          <a:bodyPr wrap="square" rtlCol="0">
            <a:spAutoFit/>
          </a:bodyPr>
          <a:lstStyle/>
          <a:p>
            <a:r>
              <a:rPr lang="en-US" altLang="zh-TW" sz="2800" dirty="0"/>
              <a:t>“</a:t>
            </a:r>
            <a:r>
              <a:rPr lang="en-US" altLang="zh-CN" sz="2800" dirty="0"/>
              <a:t>9</a:t>
            </a:r>
            <a:r>
              <a:rPr lang="en-US" altLang="zh-TW" sz="2800" dirty="0"/>
              <a:t>”</a:t>
            </a:r>
            <a:endParaRPr lang="zh-TW" altLang="en-US" sz="2800" dirty="0"/>
          </a:p>
        </p:txBody>
      </p:sp>
      <p:sp>
        <p:nvSpPr>
          <p:cNvPr id="9" name="文字方塊 8"/>
          <p:cNvSpPr txBox="1"/>
          <p:nvPr/>
        </p:nvSpPr>
        <p:spPr>
          <a:xfrm>
            <a:off x="7708900" y="1418715"/>
            <a:ext cx="2898395" cy="523220"/>
          </a:xfrm>
          <a:prstGeom prst="rect">
            <a:avLst/>
          </a:prstGeom>
          <a:noFill/>
        </p:spPr>
        <p:txBody>
          <a:bodyPr wrap="square" rtlCol="0">
            <a:spAutoFit/>
          </a:bodyPr>
          <a:lstStyle/>
          <a:p>
            <a:r>
              <a:rPr lang="en-US" altLang="zh-TW" sz="2800" dirty="0"/>
              <a:t>“</a:t>
            </a:r>
            <a:r>
              <a:rPr lang="zh-CN" altLang="en-US" sz="2800" dirty="0"/>
              <a:t>你好</a:t>
            </a:r>
            <a:r>
              <a:rPr lang="en-US" altLang="zh-TW" sz="2800" dirty="0"/>
              <a:t>”</a:t>
            </a:r>
            <a:endParaRPr lang="zh-TW" altLang="en-US" sz="2800" dirty="0"/>
          </a:p>
        </p:txBody>
      </p:sp>
      <p:sp>
        <p:nvSpPr>
          <p:cNvPr id="10" name="文字方塊 9"/>
          <p:cNvSpPr txBox="1"/>
          <p:nvPr/>
        </p:nvSpPr>
        <p:spPr>
          <a:xfrm>
            <a:off x="7696296" y="4169103"/>
            <a:ext cx="1239914" cy="523220"/>
          </a:xfrm>
          <a:prstGeom prst="rect">
            <a:avLst/>
          </a:prstGeom>
          <a:noFill/>
        </p:spPr>
        <p:txBody>
          <a:bodyPr wrap="square" rtlCol="0">
            <a:spAutoFit/>
          </a:bodyPr>
          <a:lstStyle/>
          <a:p>
            <a:r>
              <a:rPr lang="en-US" altLang="zh-TW" sz="2800" dirty="0"/>
              <a:t>“6-5”</a:t>
            </a:r>
            <a:endParaRPr lang="zh-TW" altLang="en-US" sz="2800" dirty="0"/>
          </a:p>
        </p:txBody>
      </p:sp>
      <p:sp>
        <p:nvSpPr>
          <p:cNvPr id="11" name="文字方塊 10"/>
          <p:cNvSpPr txBox="1"/>
          <p:nvPr/>
        </p:nvSpPr>
        <p:spPr>
          <a:xfrm>
            <a:off x="7457670" y="5671531"/>
            <a:ext cx="3031893" cy="523220"/>
          </a:xfrm>
          <a:prstGeom prst="rect">
            <a:avLst/>
          </a:prstGeom>
          <a:noFill/>
        </p:spPr>
        <p:txBody>
          <a:bodyPr wrap="square" rtlCol="0">
            <a:spAutoFit/>
          </a:bodyPr>
          <a:lstStyle/>
          <a:p>
            <a:r>
              <a:rPr lang="en-US" altLang="zh-TW" sz="2800" dirty="0"/>
              <a:t>“</a:t>
            </a:r>
            <a:r>
              <a:rPr lang="en-US" altLang="zh-CN" sz="2800" dirty="0"/>
              <a:t>Hello!</a:t>
            </a:r>
            <a:r>
              <a:rPr lang="en-US" altLang="zh-TW" sz="2800" dirty="0"/>
              <a:t>”</a:t>
            </a:r>
            <a:endParaRPr lang="zh-TW" altLang="en-US" sz="2800" dirty="0"/>
          </a:p>
        </p:txBody>
      </p:sp>
      <p:sp>
        <p:nvSpPr>
          <p:cNvPr id="15" name="矩形 14"/>
          <p:cNvSpPr/>
          <p:nvPr/>
        </p:nvSpPr>
        <p:spPr>
          <a:xfrm>
            <a:off x="4343535" y="5694525"/>
            <a:ext cx="2659840" cy="523220"/>
          </a:xfrm>
          <a:prstGeom prst="rect">
            <a:avLst/>
          </a:prstGeom>
        </p:spPr>
        <p:txBody>
          <a:bodyPr wrap="square">
            <a:spAutoFit/>
          </a:bodyPr>
          <a:lstStyle/>
          <a:p>
            <a:pPr algn="ctr"/>
            <a:r>
              <a:rPr lang="en-US" altLang="zh-TW" sz="2800" dirty="0"/>
              <a:t>“</a:t>
            </a:r>
            <a:r>
              <a:rPr lang="zh-CN" altLang="en-US" sz="2800" dirty="0"/>
              <a:t>你好！</a:t>
            </a:r>
            <a:r>
              <a:rPr lang="en-US" altLang="zh-TW" sz="2800" dirty="0"/>
              <a:t>”</a:t>
            </a:r>
            <a:endParaRPr lang="zh-TW" altLang="en-US" sz="2800" dirty="0"/>
          </a:p>
        </p:txBody>
      </p:sp>
      <p:sp>
        <p:nvSpPr>
          <p:cNvPr id="18" name="文字方塊 17"/>
          <p:cNvSpPr txBox="1"/>
          <p:nvPr/>
        </p:nvSpPr>
        <p:spPr>
          <a:xfrm>
            <a:off x="8493243" y="4199881"/>
            <a:ext cx="2543153" cy="461665"/>
          </a:xfrm>
          <a:prstGeom prst="rect">
            <a:avLst/>
          </a:prstGeom>
          <a:noFill/>
        </p:spPr>
        <p:txBody>
          <a:bodyPr wrap="square" rtlCol="0">
            <a:spAutoFit/>
          </a:bodyPr>
          <a:lstStyle/>
          <a:p>
            <a:pPr algn="ctr"/>
            <a:r>
              <a:rPr lang="en-US" altLang="zh-TW" sz="2400" dirty="0"/>
              <a:t>(</a:t>
            </a:r>
            <a:r>
              <a:rPr lang="zh-CN" altLang="en-US" sz="2400" dirty="0"/>
              <a:t>落子位置</a:t>
            </a:r>
            <a:r>
              <a:rPr lang="en-US" altLang="zh-TW" sz="2400" dirty="0"/>
              <a:t>)</a:t>
            </a:r>
            <a:endParaRPr lang="zh-TW" altLang="en-US" sz="2400" dirty="0"/>
          </a:p>
        </p:txBody>
      </p:sp>
      <p:pic>
        <p:nvPicPr>
          <p:cNvPr id="14" name="图片 13" descr="屏幕剪辑"/>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476935" y="2766955"/>
            <a:ext cx="544300" cy="702147"/>
          </a:xfrm>
          <a:prstGeom prst="rect">
            <a:avLst/>
          </a:prstGeom>
        </p:spPr>
      </p:pic>
      <p:pic>
        <p:nvPicPr>
          <p:cNvPr id="17" name="图片 16" descr="屏幕剪辑"/>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092795" y="3909303"/>
            <a:ext cx="1219200" cy="1215850"/>
          </a:xfrm>
          <a:prstGeom prst="rect">
            <a:avLst/>
          </a:prstGeom>
        </p:spPr>
      </p:pic>
      <p:pic>
        <p:nvPicPr>
          <p:cNvPr id="21" name="图片 20" descr="屏幕剪辑"/>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4929356" y="1328278"/>
            <a:ext cx="1639458" cy="731646"/>
          </a:xfrm>
          <a:prstGeom prst="rect">
            <a:avLst/>
          </a:prstGeom>
        </p:spPr>
      </p:pic>
    </p:spTree>
    <p:extLst>
      <p:ext uri="{BB962C8B-B14F-4D97-AF65-F5344CB8AC3E}">
        <p14:creationId xmlns:p14="http://schemas.microsoft.com/office/powerpoint/2010/main" val="34568312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BF8B0512-B0CF-4489-A60A-6CFA645B4EF1}"/>
              </a:ext>
            </a:extLst>
          </p:cNvPr>
          <p:cNvSpPr>
            <a:spLocks noGrp="1"/>
          </p:cNvSpPr>
          <p:nvPr>
            <p:ph idx="1"/>
          </p:nvPr>
        </p:nvSpPr>
        <p:spPr/>
        <p:txBody>
          <a:bodyPr/>
          <a:lstStyle/>
          <a:p>
            <a:r>
              <a:rPr lang="en" altLang="zh-CN" dirty="0">
                <a:latin typeface="Arial" panose="020B0604020202020204" pitchFamily="34" charset="0"/>
              </a:rPr>
              <a:t>The problems in the real world are more complicated. Difficult to achieve it manually through rules.</a:t>
            </a:r>
            <a:endParaRPr lang="en-US" altLang="zh-CN" dirty="0">
              <a:latin typeface="Arial" panose="020B0604020202020204" pitchFamily="34" charset="0"/>
            </a:endParaRPr>
          </a:p>
          <a:p>
            <a:r>
              <a:rPr lang="en" altLang="zh-CN" dirty="0">
                <a:latin typeface="Arial" panose="020B0604020202020204" pitchFamily="34" charset="0"/>
              </a:rPr>
              <a:t>Map function, how?</a:t>
            </a:r>
          </a:p>
          <a:p>
            <a:r>
              <a:rPr lang="en" altLang="zh-CN" dirty="0">
                <a:latin typeface="Arial" panose="020B0604020202020204" pitchFamily="34" charset="0"/>
              </a:rPr>
              <a:t>Learn rules from a large number of data</a:t>
            </a:r>
          </a:p>
        </p:txBody>
      </p:sp>
      <p:sp>
        <p:nvSpPr>
          <p:cNvPr id="2" name="标题 1"/>
          <p:cNvSpPr>
            <a:spLocks noGrp="1"/>
          </p:cNvSpPr>
          <p:nvPr>
            <p:ph type="title"/>
          </p:nvPr>
        </p:nvSpPr>
        <p:spPr/>
        <p:txBody>
          <a:bodyPr/>
          <a:lstStyle/>
          <a:p>
            <a:r>
              <a:rPr lang="en-US" altLang="zh-CN" dirty="0"/>
              <a:t>Why do we need ML?</a:t>
            </a:r>
            <a:endParaRPr lang="zh-CN" altLang="en-US" dirty="0"/>
          </a:p>
        </p:txBody>
      </p:sp>
      <p:pic>
        <p:nvPicPr>
          <p:cNvPr id="3" name="图片 2"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290365" y="1538271"/>
            <a:ext cx="4153009" cy="1534926"/>
          </a:xfrm>
          <a:prstGeom prst="rect">
            <a:avLst/>
          </a:prstGeom>
        </p:spPr>
      </p:pic>
      <p:pic>
        <p:nvPicPr>
          <p:cNvPr id="3074" name="Picture 2" descr="âPattern Recognition handwrite numberâçå¾çæç´¢ç»æ"/>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772400" y="3581400"/>
            <a:ext cx="3670974" cy="2164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7540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4BBDA0-5970-F0F3-6327-E17D8CE67286}"/>
              </a:ext>
            </a:extLst>
          </p:cNvPr>
          <p:cNvSpPr>
            <a:spLocks noGrp="1"/>
          </p:cNvSpPr>
          <p:nvPr>
            <p:ph type="title"/>
          </p:nvPr>
        </p:nvSpPr>
        <p:spPr/>
        <p:txBody>
          <a:bodyPr/>
          <a:lstStyle/>
          <a:p>
            <a:r>
              <a:rPr kumimoji="1" lang="en-US" altLang="zh-CN" dirty="0"/>
              <a:t>Definition of ML</a:t>
            </a:r>
            <a:endParaRPr kumimoji="1" lang="zh-CN" altLang="en-US" dirty="0"/>
          </a:p>
        </p:txBody>
      </p:sp>
      <p:pic>
        <p:nvPicPr>
          <p:cNvPr id="4" name="内容占位符 3">
            <a:extLst>
              <a:ext uri="{FF2B5EF4-FFF2-40B4-BE49-F238E27FC236}">
                <a16:creationId xmlns:a16="http://schemas.microsoft.com/office/drawing/2014/main" id="{FB9D96A0-E491-47FE-DF3F-280E64EA29DE}"/>
              </a:ext>
            </a:extLst>
          </p:cNvPr>
          <p:cNvPicPr>
            <a:picLocks noGrp="1" noChangeAspect="1"/>
          </p:cNvPicPr>
          <p:nvPr>
            <p:ph idx="1"/>
          </p:nvPr>
        </p:nvPicPr>
        <p:blipFill>
          <a:blip r:embed="rId2"/>
          <a:stretch>
            <a:fillRect/>
          </a:stretch>
        </p:blipFill>
        <p:spPr>
          <a:xfrm>
            <a:off x="609600" y="1006177"/>
            <a:ext cx="10972800" cy="5379045"/>
          </a:xfrm>
          <a:prstGeom prst="rect">
            <a:avLst/>
          </a:prstGeom>
        </p:spPr>
      </p:pic>
    </p:spTree>
    <p:extLst>
      <p:ext uri="{BB962C8B-B14F-4D97-AF65-F5344CB8AC3E}">
        <p14:creationId xmlns:p14="http://schemas.microsoft.com/office/powerpoint/2010/main" val="35876708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Definition of ML</a:t>
            </a:r>
            <a:endParaRPr lang="zh-CN" altLang="en-US" dirty="0"/>
          </a:p>
        </p:txBody>
      </p:sp>
      <p:sp>
        <p:nvSpPr>
          <p:cNvPr id="5" name="内容占位符 4">
            <a:extLst>
              <a:ext uri="{FF2B5EF4-FFF2-40B4-BE49-F238E27FC236}">
                <a16:creationId xmlns:a16="http://schemas.microsoft.com/office/drawing/2014/main" id="{97D2FDD4-4272-44F1-BA13-96DF721AA0A5}"/>
              </a:ext>
            </a:extLst>
          </p:cNvPr>
          <p:cNvSpPr>
            <a:spLocks noGrp="1"/>
          </p:cNvSpPr>
          <p:nvPr>
            <p:ph idx="1"/>
          </p:nvPr>
        </p:nvSpPr>
        <p:spPr/>
        <p:txBody>
          <a:bodyPr/>
          <a:lstStyle/>
          <a:p>
            <a:r>
              <a:rPr lang="en" altLang="zh-CN" dirty="0">
                <a:latin typeface="Arial" panose="020B0604020202020204" pitchFamily="34" charset="0"/>
              </a:rPr>
              <a:t>ML: through algorithms, machines can learn rules from a large number of data and make decisions on new sample</a:t>
            </a:r>
          </a:p>
          <a:p>
            <a:r>
              <a:rPr lang="en-US" altLang="zh-CN" dirty="0">
                <a:latin typeface="Arial" panose="020B0604020202020204" pitchFamily="34" charset="0"/>
              </a:rPr>
              <a:t>Rules: decision (prediction) function</a:t>
            </a:r>
          </a:p>
          <a:p>
            <a:endParaRPr lang="zh-CN" altLang="en-US" dirty="0">
              <a:latin typeface="Arial" panose="020B0604020202020204" pitchFamily="34" charset="0"/>
            </a:endParaRPr>
          </a:p>
        </p:txBody>
      </p:sp>
      <p:sp>
        <p:nvSpPr>
          <p:cNvPr id="6" name="文本框 5"/>
          <p:cNvSpPr txBox="1"/>
          <p:nvPr/>
        </p:nvSpPr>
        <p:spPr>
          <a:xfrm>
            <a:off x="1493283" y="5471867"/>
            <a:ext cx="4660250" cy="369332"/>
          </a:xfrm>
          <a:prstGeom prst="rect">
            <a:avLst/>
          </a:prstGeom>
          <a:noFill/>
        </p:spPr>
        <p:txBody>
          <a:bodyPr wrap="none" rtlCol="0">
            <a:spAutoFit/>
          </a:bodyPr>
          <a:lstStyle/>
          <a:p>
            <a:r>
              <a:rPr lang="en-US" altLang="zh-CN" dirty="0">
                <a:solidFill>
                  <a:srgbClr val="FF0000"/>
                </a:solidFill>
              </a:rPr>
              <a:t>Independent and Identical distribution</a:t>
            </a:r>
            <a:r>
              <a:rPr lang="zh-CN" altLang="en-US" dirty="0">
                <a:solidFill>
                  <a:srgbClr val="FF0000"/>
                </a:solidFill>
              </a:rPr>
              <a:t> </a:t>
            </a:r>
            <a:r>
              <a:rPr lang="en-US" altLang="zh-CN" dirty="0">
                <a:solidFill>
                  <a:srgbClr val="FF0000"/>
                </a:solidFill>
              </a:rPr>
              <a:t>p(</a:t>
            </a:r>
            <a:r>
              <a:rPr lang="en-US" altLang="zh-CN" dirty="0" err="1">
                <a:solidFill>
                  <a:srgbClr val="FF0000"/>
                </a:solidFill>
              </a:rPr>
              <a:t>x,y</a:t>
            </a:r>
            <a:r>
              <a:rPr lang="en-US" altLang="zh-CN" dirty="0">
                <a:solidFill>
                  <a:srgbClr val="FF0000"/>
                </a:solidFill>
              </a:rPr>
              <a:t>)</a:t>
            </a:r>
            <a:endParaRPr lang="zh-CN" altLang="en-US" dirty="0">
              <a:solidFill>
                <a:srgbClr val="FF0000"/>
              </a:solidFill>
            </a:endParaRPr>
          </a:p>
        </p:txBody>
      </p:sp>
      <p:pic>
        <p:nvPicPr>
          <p:cNvPr id="9" name="图片 8">
            <a:extLst>
              <a:ext uri="{FF2B5EF4-FFF2-40B4-BE49-F238E27FC236}">
                <a16:creationId xmlns:a16="http://schemas.microsoft.com/office/drawing/2014/main" id="{AD1E55F4-CCBD-4EB9-B7FC-D063FD23CC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0584" y="2658971"/>
            <a:ext cx="7750831" cy="2264288"/>
          </a:xfrm>
          <a:prstGeom prst="rect">
            <a:avLst/>
          </a:prstGeom>
        </p:spPr>
      </p:pic>
      <p:sp>
        <p:nvSpPr>
          <p:cNvPr id="3" name="右箭头 2">
            <a:extLst>
              <a:ext uri="{FF2B5EF4-FFF2-40B4-BE49-F238E27FC236}">
                <a16:creationId xmlns:a16="http://schemas.microsoft.com/office/drawing/2014/main" id="{B7DF5D68-59D7-F89E-7E89-45C7C6EB3763}"/>
              </a:ext>
            </a:extLst>
          </p:cNvPr>
          <p:cNvSpPr/>
          <p:nvPr/>
        </p:nvSpPr>
        <p:spPr>
          <a:xfrm>
            <a:off x="3352800" y="5007488"/>
            <a:ext cx="76200" cy="223730"/>
          </a:xfrm>
          <a:prstGeom prst="rightArrow">
            <a:avLst/>
          </a:prstGeom>
        </p:spPr>
        <p:txBody>
          <a:bodyPr wrap="none" rtlCol="0" anchor="ctr">
            <a:spAutoFit/>
          </a:bodyPr>
          <a:lstStyle/>
          <a:p>
            <a:pPr algn="ctr"/>
            <a:endParaRPr kumimoji="1" lang="zh-CN" altLang="en-US" sz="2400" dirty="0"/>
          </a:p>
        </p:txBody>
      </p:sp>
      <p:sp>
        <p:nvSpPr>
          <p:cNvPr id="4" name="右箭头 3">
            <a:extLst>
              <a:ext uri="{FF2B5EF4-FFF2-40B4-BE49-F238E27FC236}">
                <a16:creationId xmlns:a16="http://schemas.microsoft.com/office/drawing/2014/main" id="{FDE7047E-CE0E-C1ED-36F0-94D28E6FFF8E}"/>
              </a:ext>
            </a:extLst>
          </p:cNvPr>
          <p:cNvSpPr/>
          <p:nvPr/>
        </p:nvSpPr>
        <p:spPr>
          <a:xfrm rot="16200000">
            <a:off x="3180689" y="4890753"/>
            <a:ext cx="495450" cy="457200"/>
          </a:xfrm>
          <a:prstGeom prst="rightArrow">
            <a:avLst/>
          </a:prstGeom>
          <a:solidFill>
            <a:schemeClr val="accent2"/>
          </a:solidFill>
        </p:spPr>
        <p:txBody>
          <a:bodyPr wrap="square" rtlCol="0" anchor="ctr">
            <a:spAutoFit/>
          </a:bodyPr>
          <a:lstStyle/>
          <a:p>
            <a:pPr algn="ctr"/>
            <a:endParaRPr kumimoji="1" lang="zh-CN" altLang="en-US" sz="2400" dirty="0"/>
          </a:p>
        </p:txBody>
      </p:sp>
      <p:sp>
        <p:nvSpPr>
          <p:cNvPr id="7" name="文本框 6">
            <a:extLst>
              <a:ext uri="{FF2B5EF4-FFF2-40B4-BE49-F238E27FC236}">
                <a16:creationId xmlns:a16="http://schemas.microsoft.com/office/drawing/2014/main" id="{E409F699-98AB-7A0A-ED73-D23EB2F2F3A3}"/>
              </a:ext>
            </a:extLst>
          </p:cNvPr>
          <p:cNvSpPr txBox="1"/>
          <p:nvPr/>
        </p:nvSpPr>
        <p:spPr>
          <a:xfrm>
            <a:off x="3124200" y="3581400"/>
            <a:ext cx="914400" cy="381000"/>
          </a:xfrm>
          <a:prstGeom prst="rect">
            <a:avLst/>
          </a:prstGeom>
          <a:noFill/>
        </p:spPr>
        <p:txBody>
          <a:bodyPr wrap="square" rtlCol="0">
            <a:spAutoFit/>
          </a:bodyPr>
          <a:lstStyle/>
          <a:p>
            <a:r>
              <a:rPr kumimoji="1" lang="en-US" altLang="zh-CN" dirty="0"/>
              <a:t>Input</a:t>
            </a:r>
            <a:endParaRPr kumimoji="1" lang="zh-CN" altLang="en-US" dirty="0"/>
          </a:p>
        </p:txBody>
      </p:sp>
      <p:sp>
        <p:nvSpPr>
          <p:cNvPr id="8" name="文本框 7">
            <a:extLst>
              <a:ext uri="{FF2B5EF4-FFF2-40B4-BE49-F238E27FC236}">
                <a16:creationId xmlns:a16="http://schemas.microsoft.com/office/drawing/2014/main" id="{4EAB9226-2C6F-51BE-2DDD-8BB444D5EADA}"/>
              </a:ext>
            </a:extLst>
          </p:cNvPr>
          <p:cNvSpPr txBox="1"/>
          <p:nvPr/>
        </p:nvSpPr>
        <p:spPr>
          <a:xfrm>
            <a:off x="8305800" y="3581400"/>
            <a:ext cx="914400" cy="381000"/>
          </a:xfrm>
          <a:prstGeom prst="rect">
            <a:avLst/>
          </a:prstGeom>
          <a:noFill/>
        </p:spPr>
        <p:txBody>
          <a:bodyPr wrap="square" rtlCol="0">
            <a:spAutoFit/>
          </a:bodyPr>
          <a:lstStyle/>
          <a:p>
            <a:r>
              <a:rPr kumimoji="1" lang="en-US" altLang="zh-CN" dirty="0"/>
              <a:t>Output</a:t>
            </a:r>
            <a:endParaRPr kumimoji="1" lang="zh-CN" altLang="en-US" dirty="0"/>
          </a:p>
        </p:txBody>
      </p:sp>
      <p:sp>
        <p:nvSpPr>
          <p:cNvPr id="10" name="矩形 9">
            <a:extLst>
              <a:ext uri="{FF2B5EF4-FFF2-40B4-BE49-F238E27FC236}">
                <a16:creationId xmlns:a16="http://schemas.microsoft.com/office/drawing/2014/main" id="{B349F216-53C3-7796-C77A-79C09D16AD5E}"/>
              </a:ext>
            </a:extLst>
          </p:cNvPr>
          <p:cNvSpPr/>
          <p:nvPr/>
        </p:nvSpPr>
        <p:spPr>
          <a:xfrm>
            <a:off x="4942216" y="3962400"/>
            <a:ext cx="2220583" cy="693829"/>
          </a:xfrm>
          <a:prstGeom prst="rect">
            <a:avLst/>
          </a:prstGeom>
          <a:noFill/>
          <a:ln>
            <a:solidFill>
              <a:schemeClr val="accent3"/>
            </a:solidFill>
          </a:ln>
        </p:spPr>
        <p:style>
          <a:lnRef idx="2">
            <a:schemeClr val="accent1"/>
          </a:lnRef>
          <a:fillRef idx="1">
            <a:schemeClr val="lt1"/>
          </a:fillRef>
          <a:effectRef idx="0">
            <a:schemeClr val="accent1"/>
          </a:effectRef>
          <a:fontRef idx="minor">
            <a:schemeClr val="dk1"/>
          </a:fontRef>
        </p:style>
        <p:txBody>
          <a:bodyPr wrap="square" rtlCol="0" anchor="ctr">
            <a:spAutoFit/>
          </a:bodyPr>
          <a:lstStyle/>
          <a:p>
            <a:pPr algn="ctr"/>
            <a:endParaRPr kumimoji="1" lang="zh-CN" altLang="en-US" sz="2400" dirty="0"/>
          </a:p>
        </p:txBody>
      </p:sp>
      <p:sp>
        <p:nvSpPr>
          <p:cNvPr id="11" name="文本框 10">
            <a:extLst>
              <a:ext uri="{FF2B5EF4-FFF2-40B4-BE49-F238E27FC236}">
                <a16:creationId xmlns:a16="http://schemas.microsoft.com/office/drawing/2014/main" id="{F462E2BB-30CD-FC67-1A47-D552D8C8AAAD}"/>
              </a:ext>
            </a:extLst>
          </p:cNvPr>
          <p:cNvSpPr txBox="1"/>
          <p:nvPr/>
        </p:nvSpPr>
        <p:spPr>
          <a:xfrm>
            <a:off x="4905429" y="4923259"/>
            <a:ext cx="2438402" cy="369332"/>
          </a:xfrm>
          <a:prstGeom prst="rect">
            <a:avLst/>
          </a:prstGeom>
          <a:noFill/>
        </p:spPr>
        <p:txBody>
          <a:bodyPr wrap="square" rtlCol="0">
            <a:spAutoFit/>
          </a:bodyPr>
          <a:lstStyle/>
          <a:p>
            <a:r>
              <a:rPr kumimoji="1" lang="en-US" altLang="zh-CN" dirty="0"/>
              <a:t>Different ML model</a:t>
            </a:r>
            <a:endParaRPr kumimoji="1" lang="zh-CN" altLang="en-US" dirty="0"/>
          </a:p>
        </p:txBody>
      </p:sp>
    </p:spTree>
    <p:extLst>
      <p:ext uri="{BB962C8B-B14F-4D97-AF65-F5344CB8AC3E}">
        <p14:creationId xmlns:p14="http://schemas.microsoft.com/office/powerpoint/2010/main" val="15598608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Example: </a:t>
            </a:r>
            <a:r>
              <a:rPr lang="en" altLang="zh-CN" b="0" i="0" dirty="0">
                <a:solidFill>
                  <a:srgbClr val="333333"/>
                </a:solidFill>
                <a:effectLst/>
                <a:latin typeface="Arial" panose="020B0604020202020204" pitchFamily="34" charset="0"/>
              </a:rPr>
              <a:t>Movie</a:t>
            </a:r>
            <a:r>
              <a:rPr lang="en-US" altLang="zh-CN" b="0" i="0" dirty="0">
                <a:solidFill>
                  <a:srgbClr val="333333"/>
                </a:solidFill>
                <a:effectLst/>
                <a:latin typeface="Arial" panose="020B0604020202020204" pitchFamily="34" charset="0"/>
              </a:rPr>
              <a:t> sale prediction</a:t>
            </a:r>
            <a:endParaRPr lang="zh-CN" altLang="en-US" dirty="0"/>
          </a:p>
        </p:txBody>
      </p:sp>
      <p:pic>
        <p:nvPicPr>
          <p:cNvPr id="4" name="内容占位符 3">
            <a:extLst>
              <a:ext uri="{FF2B5EF4-FFF2-40B4-BE49-F238E27FC236}">
                <a16:creationId xmlns:a16="http://schemas.microsoft.com/office/drawing/2014/main" id="{DD6F3D7E-78CB-558F-4C0B-025EC0922315}"/>
              </a:ext>
            </a:extLst>
          </p:cNvPr>
          <p:cNvPicPr>
            <a:picLocks noGrp="1" noChangeAspect="1"/>
          </p:cNvPicPr>
          <p:nvPr>
            <p:ph idx="1"/>
          </p:nvPr>
        </p:nvPicPr>
        <p:blipFill>
          <a:blip r:embed="rId3"/>
          <a:stretch>
            <a:fillRect/>
          </a:stretch>
        </p:blipFill>
        <p:spPr>
          <a:xfrm>
            <a:off x="609600" y="997749"/>
            <a:ext cx="10972800" cy="5395902"/>
          </a:xfrm>
          <a:prstGeom prst="rect">
            <a:avLst/>
          </a:prstGeom>
        </p:spPr>
      </p:pic>
    </p:spTree>
    <p:extLst>
      <p:ext uri="{BB962C8B-B14F-4D97-AF65-F5344CB8AC3E}">
        <p14:creationId xmlns:p14="http://schemas.microsoft.com/office/powerpoint/2010/main" val="35469379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F61FE8-FC27-82B9-8504-D5B68145CCE0}"/>
              </a:ext>
            </a:extLst>
          </p:cNvPr>
          <p:cNvSpPr>
            <a:spLocks noGrp="1"/>
          </p:cNvSpPr>
          <p:nvPr>
            <p:ph type="title"/>
          </p:nvPr>
        </p:nvSpPr>
        <p:spPr/>
        <p:txBody>
          <a:bodyPr/>
          <a:lstStyle/>
          <a:p>
            <a:r>
              <a:rPr kumimoji="1" lang="en-US" altLang="zh-CN" dirty="0"/>
              <a:t>Example: Stock</a:t>
            </a:r>
            <a:r>
              <a:rPr kumimoji="1" lang="zh-CN" altLang="en-US" dirty="0"/>
              <a:t> </a:t>
            </a:r>
            <a:r>
              <a:rPr kumimoji="1" lang="en-US" altLang="zh-CN" dirty="0"/>
              <a:t>Price Prediction</a:t>
            </a:r>
            <a:endParaRPr kumimoji="1" lang="zh-CN" altLang="en-US" dirty="0"/>
          </a:p>
        </p:txBody>
      </p:sp>
      <p:pic>
        <p:nvPicPr>
          <p:cNvPr id="4" name="内容占位符 3">
            <a:extLst>
              <a:ext uri="{FF2B5EF4-FFF2-40B4-BE49-F238E27FC236}">
                <a16:creationId xmlns:a16="http://schemas.microsoft.com/office/drawing/2014/main" id="{16D6ACD0-930E-A1ED-DAED-EBE3CD3C19B6}"/>
              </a:ext>
            </a:extLst>
          </p:cNvPr>
          <p:cNvPicPr>
            <a:picLocks noGrp="1" noChangeAspect="1"/>
          </p:cNvPicPr>
          <p:nvPr>
            <p:ph idx="1"/>
          </p:nvPr>
        </p:nvPicPr>
        <p:blipFill>
          <a:blip r:embed="rId2"/>
          <a:stretch>
            <a:fillRect/>
          </a:stretch>
        </p:blipFill>
        <p:spPr>
          <a:xfrm>
            <a:off x="609600" y="1000626"/>
            <a:ext cx="10972800" cy="5390147"/>
          </a:xfrm>
          <a:prstGeom prst="rect">
            <a:avLst/>
          </a:prstGeom>
        </p:spPr>
      </p:pic>
    </p:spTree>
    <p:extLst>
      <p:ext uri="{BB962C8B-B14F-4D97-AF65-F5344CB8AC3E}">
        <p14:creationId xmlns:p14="http://schemas.microsoft.com/office/powerpoint/2010/main" val="27327627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C01304-0495-1B2E-2569-CA7D167F4FDE}"/>
              </a:ext>
            </a:extLst>
          </p:cNvPr>
          <p:cNvSpPr>
            <a:spLocks noGrp="1"/>
          </p:cNvSpPr>
          <p:nvPr>
            <p:ph type="title"/>
          </p:nvPr>
        </p:nvSpPr>
        <p:spPr/>
        <p:txBody>
          <a:bodyPr/>
          <a:lstStyle/>
          <a:p>
            <a:r>
              <a:rPr kumimoji="1" lang="en-US" altLang="zh-CN" dirty="0"/>
              <a:t>Example: House Price Prediction</a:t>
            </a:r>
            <a:endParaRPr kumimoji="1" lang="zh-CN" altLang="en-US" dirty="0"/>
          </a:p>
        </p:txBody>
      </p:sp>
      <p:pic>
        <p:nvPicPr>
          <p:cNvPr id="4" name="内容占位符 3">
            <a:extLst>
              <a:ext uri="{FF2B5EF4-FFF2-40B4-BE49-F238E27FC236}">
                <a16:creationId xmlns:a16="http://schemas.microsoft.com/office/drawing/2014/main" id="{32D0DB75-5CF9-EE09-9B40-2ADA36C0BB68}"/>
              </a:ext>
            </a:extLst>
          </p:cNvPr>
          <p:cNvPicPr>
            <a:picLocks noGrp="1" noChangeAspect="1"/>
          </p:cNvPicPr>
          <p:nvPr>
            <p:ph idx="1"/>
          </p:nvPr>
        </p:nvPicPr>
        <p:blipFill>
          <a:blip r:embed="rId2"/>
          <a:stretch>
            <a:fillRect/>
          </a:stretch>
        </p:blipFill>
        <p:spPr>
          <a:xfrm>
            <a:off x="609600" y="994790"/>
            <a:ext cx="10972800" cy="5401820"/>
          </a:xfrm>
          <a:prstGeom prst="rect">
            <a:avLst/>
          </a:prstGeom>
        </p:spPr>
      </p:pic>
    </p:spTree>
    <p:extLst>
      <p:ext uri="{BB962C8B-B14F-4D97-AF65-F5344CB8AC3E}">
        <p14:creationId xmlns:p14="http://schemas.microsoft.com/office/powerpoint/2010/main" val="3629089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Schedule</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2571613213"/>
              </p:ext>
            </p:extLst>
          </p:nvPr>
        </p:nvGraphicFramePr>
        <p:xfrm>
          <a:off x="723901" y="990600"/>
          <a:ext cx="10629901" cy="5486400"/>
        </p:xfrm>
        <a:graphic>
          <a:graphicData uri="http://schemas.openxmlformats.org/drawingml/2006/table">
            <a:tbl>
              <a:tblPr firstRow="1" bandRow="1">
                <a:tableStyleId>{5C22544A-7EE6-4342-B048-85BDC9FD1C3A}</a:tableStyleId>
              </a:tblPr>
              <a:tblGrid>
                <a:gridCol w="1216450">
                  <a:extLst>
                    <a:ext uri="{9D8B030D-6E8A-4147-A177-3AD203B41FA5}">
                      <a16:colId xmlns:a16="http://schemas.microsoft.com/office/drawing/2014/main" val="1565261154"/>
                    </a:ext>
                  </a:extLst>
                </a:gridCol>
                <a:gridCol w="2751048">
                  <a:extLst>
                    <a:ext uri="{9D8B030D-6E8A-4147-A177-3AD203B41FA5}">
                      <a16:colId xmlns:a16="http://schemas.microsoft.com/office/drawing/2014/main" val="2738840561"/>
                    </a:ext>
                  </a:extLst>
                </a:gridCol>
                <a:gridCol w="4940658">
                  <a:extLst>
                    <a:ext uri="{9D8B030D-6E8A-4147-A177-3AD203B41FA5}">
                      <a16:colId xmlns:a16="http://schemas.microsoft.com/office/drawing/2014/main" val="4148770847"/>
                    </a:ext>
                  </a:extLst>
                </a:gridCol>
                <a:gridCol w="1721745">
                  <a:extLst>
                    <a:ext uri="{9D8B030D-6E8A-4147-A177-3AD203B41FA5}">
                      <a16:colId xmlns:a16="http://schemas.microsoft.com/office/drawing/2014/main" val="1975639970"/>
                    </a:ext>
                  </a:extLst>
                </a:gridCol>
              </a:tblGrid>
              <a:tr h="360680">
                <a:tc>
                  <a:txBody>
                    <a:bodyPr/>
                    <a:lstStyle/>
                    <a:p>
                      <a:r>
                        <a:rPr lang="en-US" dirty="0"/>
                        <a:t>Week</a:t>
                      </a:r>
                    </a:p>
                  </a:txBody>
                  <a:tcPr/>
                </a:tc>
                <a:tc>
                  <a:txBody>
                    <a:bodyPr/>
                    <a:lstStyle/>
                    <a:p>
                      <a:r>
                        <a:rPr lang="en-US" dirty="0"/>
                        <a:t>Teaching content</a:t>
                      </a:r>
                    </a:p>
                  </a:txBody>
                  <a:tcPr/>
                </a:tc>
                <a:tc>
                  <a:txBody>
                    <a:bodyPr/>
                    <a:lstStyle/>
                    <a:p>
                      <a:endParaRPr lang="en-US" dirty="0"/>
                    </a:p>
                  </a:txBody>
                  <a:tcPr/>
                </a:tc>
                <a:tc>
                  <a:txBody>
                    <a:bodyPr/>
                    <a:lstStyle/>
                    <a:p>
                      <a:r>
                        <a:rPr lang="en-US" dirty="0"/>
                        <a:t>Assignment</a:t>
                      </a:r>
                    </a:p>
                  </a:txBody>
                  <a:tcPr/>
                </a:tc>
                <a:extLst>
                  <a:ext uri="{0D108BD9-81ED-4DB2-BD59-A6C34878D82A}">
                    <a16:rowId xmlns:a16="http://schemas.microsoft.com/office/drawing/2014/main" val="1750505551"/>
                  </a:ext>
                </a:extLst>
              </a:tr>
              <a:tr h="360680">
                <a:tc>
                  <a:txBody>
                    <a:bodyPr/>
                    <a:lstStyle/>
                    <a:p>
                      <a:r>
                        <a:rPr lang="en-US" dirty="0"/>
                        <a:t>1</a:t>
                      </a:r>
                    </a:p>
                  </a:txBody>
                  <a:tcPr/>
                </a:tc>
                <a:tc>
                  <a:txBody>
                    <a:bodyPr/>
                    <a:lstStyle/>
                    <a:p>
                      <a:r>
                        <a:rPr lang="en-US" dirty="0"/>
                        <a:t>Introduction</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253865997"/>
                  </a:ext>
                </a:extLst>
              </a:tr>
              <a:tr h="360680">
                <a:tc>
                  <a:txBody>
                    <a:bodyPr/>
                    <a:lstStyle/>
                    <a:p>
                      <a:r>
                        <a:rPr lang="en-US" dirty="0"/>
                        <a:t>2</a:t>
                      </a:r>
                    </a:p>
                  </a:txBody>
                  <a:tcPr/>
                </a:tc>
                <a:tc>
                  <a:txBody>
                    <a:bodyPr/>
                    <a:lstStyle/>
                    <a:p>
                      <a:r>
                        <a:rPr lang="en-US" dirty="0"/>
                        <a:t>Statistical learning</a:t>
                      </a:r>
                    </a:p>
                  </a:txBody>
                  <a:tcPr/>
                </a:tc>
                <a:tc>
                  <a:txBody>
                    <a:bodyPr/>
                    <a:lstStyle/>
                    <a:p>
                      <a:r>
                        <a:rPr lang="en-US" dirty="0"/>
                        <a:t>Parameter</a:t>
                      </a:r>
                      <a:r>
                        <a:rPr lang="en-US" baseline="0" dirty="0"/>
                        <a:t> estimation, Bayes</a:t>
                      </a:r>
                      <a:endParaRPr lang="en-US" dirty="0"/>
                    </a:p>
                  </a:txBody>
                  <a:tcPr/>
                </a:tc>
                <a:tc>
                  <a:txBody>
                    <a:bodyPr/>
                    <a:lstStyle/>
                    <a:p>
                      <a:r>
                        <a:rPr lang="en-US" dirty="0"/>
                        <a:t>A</a:t>
                      </a:r>
                      <a:r>
                        <a:rPr lang="en-US" altLang="zh-CN" dirty="0"/>
                        <a:t>1</a:t>
                      </a:r>
                      <a:endParaRPr lang="en-US" dirty="0"/>
                    </a:p>
                  </a:txBody>
                  <a:tcPr/>
                </a:tc>
                <a:extLst>
                  <a:ext uri="{0D108BD9-81ED-4DB2-BD59-A6C34878D82A}">
                    <a16:rowId xmlns:a16="http://schemas.microsoft.com/office/drawing/2014/main" val="681855173"/>
                  </a:ext>
                </a:extLst>
              </a:tr>
              <a:tr h="360680">
                <a:tc>
                  <a:txBody>
                    <a:bodyPr/>
                    <a:lstStyle/>
                    <a:p>
                      <a:r>
                        <a:rPr lang="en-US" dirty="0"/>
                        <a:t>3</a:t>
                      </a:r>
                    </a:p>
                  </a:txBody>
                  <a:tcPr/>
                </a:tc>
                <a:tc>
                  <a:txBody>
                    <a:bodyPr/>
                    <a:lstStyle/>
                    <a:p>
                      <a:endParaRPr lang="en-US"/>
                    </a:p>
                  </a:txBody>
                  <a:tcPr/>
                </a:tc>
                <a:tc>
                  <a:txBody>
                    <a:bodyPr/>
                    <a:lstStyle/>
                    <a:p>
                      <a:r>
                        <a:rPr lang="en-US" dirty="0"/>
                        <a:t>MAP,</a:t>
                      </a:r>
                      <a:r>
                        <a:rPr lang="en-US" baseline="0" dirty="0"/>
                        <a:t> MPD</a:t>
                      </a:r>
                      <a:endParaRPr lang="en-US" dirty="0"/>
                    </a:p>
                  </a:txBody>
                  <a:tcPr/>
                </a:tc>
                <a:tc>
                  <a:txBody>
                    <a:bodyPr/>
                    <a:lstStyle/>
                    <a:p>
                      <a:endParaRPr lang="en-US" dirty="0"/>
                    </a:p>
                  </a:txBody>
                  <a:tcPr/>
                </a:tc>
                <a:extLst>
                  <a:ext uri="{0D108BD9-81ED-4DB2-BD59-A6C34878D82A}">
                    <a16:rowId xmlns:a16="http://schemas.microsoft.com/office/drawing/2014/main" val="4063074441"/>
                  </a:ext>
                </a:extLst>
              </a:tr>
              <a:tr h="360680">
                <a:tc>
                  <a:txBody>
                    <a:bodyPr/>
                    <a:lstStyle/>
                    <a:p>
                      <a:r>
                        <a:rPr lang="en-US" dirty="0"/>
                        <a:t>4</a:t>
                      </a:r>
                    </a:p>
                  </a:txBody>
                  <a:tcPr/>
                </a:tc>
                <a:tc>
                  <a:txBody>
                    <a:bodyPr/>
                    <a:lstStyle/>
                    <a:p>
                      <a:endParaRPr lang="en-US"/>
                    </a:p>
                  </a:txBody>
                  <a:tcPr/>
                </a:tc>
                <a:tc>
                  <a:txBody>
                    <a:bodyPr/>
                    <a:lstStyle/>
                    <a:p>
                      <a:r>
                        <a:rPr lang="en-US" dirty="0"/>
                        <a:t>Linear regression</a:t>
                      </a:r>
                    </a:p>
                  </a:txBody>
                  <a:tcPr/>
                </a:tc>
                <a:tc>
                  <a:txBody>
                    <a:bodyPr/>
                    <a:lstStyle/>
                    <a:p>
                      <a:r>
                        <a:rPr lang="en-US" dirty="0"/>
                        <a:t>A2</a:t>
                      </a:r>
                    </a:p>
                  </a:txBody>
                  <a:tcPr/>
                </a:tc>
                <a:extLst>
                  <a:ext uri="{0D108BD9-81ED-4DB2-BD59-A6C34878D82A}">
                    <a16:rowId xmlns:a16="http://schemas.microsoft.com/office/drawing/2014/main" val="61635168"/>
                  </a:ext>
                </a:extLst>
              </a:tr>
              <a:tr h="360680">
                <a:tc>
                  <a:txBody>
                    <a:bodyPr/>
                    <a:lstStyle/>
                    <a:p>
                      <a:r>
                        <a:rPr lang="en-US" dirty="0"/>
                        <a:t>5</a:t>
                      </a:r>
                    </a:p>
                  </a:txBody>
                  <a:tcPr/>
                </a:tc>
                <a:tc>
                  <a:txBody>
                    <a:bodyPr/>
                    <a:lstStyle/>
                    <a:p>
                      <a:r>
                        <a:rPr lang="en-US" dirty="0"/>
                        <a:t>Supervised learning</a:t>
                      </a:r>
                    </a:p>
                  </a:txBody>
                  <a:tcPr/>
                </a:tc>
                <a:tc>
                  <a:txBody>
                    <a:bodyPr/>
                    <a:lstStyle/>
                    <a:p>
                      <a:r>
                        <a:rPr lang="en-US" dirty="0"/>
                        <a:t>Logistic</a:t>
                      </a:r>
                      <a:r>
                        <a:rPr lang="en-US" baseline="0" dirty="0"/>
                        <a:t> regression, SVM</a:t>
                      </a:r>
                      <a:endParaRPr lang="en-US" dirty="0"/>
                    </a:p>
                  </a:txBody>
                  <a:tcPr/>
                </a:tc>
                <a:tc>
                  <a:txBody>
                    <a:bodyPr/>
                    <a:lstStyle/>
                    <a:p>
                      <a:endParaRPr lang="en-US" dirty="0"/>
                    </a:p>
                  </a:txBody>
                  <a:tcPr/>
                </a:tc>
                <a:extLst>
                  <a:ext uri="{0D108BD9-81ED-4DB2-BD59-A6C34878D82A}">
                    <a16:rowId xmlns:a16="http://schemas.microsoft.com/office/drawing/2014/main" val="2289912651"/>
                  </a:ext>
                </a:extLst>
              </a:tr>
              <a:tr h="360680">
                <a:tc>
                  <a:txBody>
                    <a:bodyPr/>
                    <a:lstStyle/>
                    <a:p>
                      <a:r>
                        <a:rPr lang="en-US" dirty="0"/>
                        <a:t>6</a:t>
                      </a:r>
                    </a:p>
                  </a:txBody>
                  <a:tcPr/>
                </a:tc>
                <a:tc>
                  <a:txBody>
                    <a:bodyPr/>
                    <a:lstStyle/>
                    <a:p>
                      <a:endParaRPr lang="en-US"/>
                    </a:p>
                  </a:txBody>
                  <a:tcPr/>
                </a:tc>
                <a:tc>
                  <a:txBody>
                    <a:bodyPr/>
                    <a:lstStyle/>
                    <a:p>
                      <a:r>
                        <a:rPr lang="en-US" dirty="0"/>
                        <a:t>Boosting,</a:t>
                      </a:r>
                      <a:r>
                        <a:rPr lang="en-US" baseline="0" dirty="0"/>
                        <a:t> random forest</a:t>
                      </a:r>
                      <a:endParaRPr lang="en-US" dirty="0"/>
                    </a:p>
                  </a:txBody>
                  <a:tcPr/>
                </a:tc>
                <a:tc>
                  <a:txBody>
                    <a:bodyPr/>
                    <a:lstStyle/>
                    <a:p>
                      <a:r>
                        <a:rPr lang="en-US" dirty="0"/>
                        <a:t>A3</a:t>
                      </a:r>
                    </a:p>
                  </a:txBody>
                  <a:tcPr/>
                </a:tc>
                <a:extLst>
                  <a:ext uri="{0D108BD9-81ED-4DB2-BD59-A6C34878D82A}">
                    <a16:rowId xmlns:a16="http://schemas.microsoft.com/office/drawing/2014/main" val="1372188804"/>
                  </a:ext>
                </a:extLst>
              </a:tr>
              <a:tr h="360680">
                <a:tc>
                  <a:txBody>
                    <a:bodyPr/>
                    <a:lstStyle/>
                    <a:p>
                      <a:r>
                        <a:rPr lang="en-US" dirty="0"/>
                        <a:t>7</a:t>
                      </a:r>
                    </a:p>
                  </a:txBody>
                  <a:tcPr/>
                </a:tc>
                <a:tc>
                  <a:txBody>
                    <a:bodyPr/>
                    <a:lstStyle/>
                    <a:p>
                      <a:endParaRPr lang="en-US"/>
                    </a:p>
                  </a:txBody>
                  <a:tcPr/>
                </a:tc>
                <a:tc>
                  <a:txBody>
                    <a:bodyPr/>
                    <a:lstStyle/>
                    <a:p>
                      <a:r>
                        <a:rPr lang="en-US" dirty="0"/>
                        <a:t>Neural</a:t>
                      </a:r>
                      <a:r>
                        <a:rPr lang="en-US" baseline="0" dirty="0"/>
                        <a:t> networks</a:t>
                      </a:r>
                      <a:endParaRPr lang="en-US" dirty="0"/>
                    </a:p>
                  </a:txBody>
                  <a:tcPr/>
                </a:tc>
                <a:tc>
                  <a:txBody>
                    <a:bodyPr/>
                    <a:lstStyle/>
                    <a:p>
                      <a:endParaRPr lang="en-US" dirty="0"/>
                    </a:p>
                  </a:txBody>
                  <a:tcPr/>
                </a:tc>
                <a:extLst>
                  <a:ext uri="{0D108BD9-81ED-4DB2-BD59-A6C34878D82A}">
                    <a16:rowId xmlns:a16="http://schemas.microsoft.com/office/drawing/2014/main" val="2744131955"/>
                  </a:ext>
                </a:extLst>
              </a:tr>
              <a:tr h="360680">
                <a:tc>
                  <a:txBody>
                    <a:bodyPr/>
                    <a:lstStyle/>
                    <a:p>
                      <a:r>
                        <a:rPr lang="en-US" dirty="0"/>
                        <a:t>8</a:t>
                      </a:r>
                    </a:p>
                  </a:txBody>
                  <a:tcPr/>
                </a:tc>
                <a:tc>
                  <a:txBody>
                    <a:bodyPr/>
                    <a:lstStyle/>
                    <a:p>
                      <a:r>
                        <a:rPr lang="en-US" dirty="0"/>
                        <a:t>Reading week</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418999815"/>
                  </a:ext>
                </a:extLst>
              </a:tr>
              <a:tr h="360680">
                <a:tc>
                  <a:txBody>
                    <a:bodyPr/>
                    <a:lstStyle/>
                    <a:p>
                      <a:r>
                        <a:rPr lang="en-US" dirty="0"/>
                        <a:t>9</a:t>
                      </a:r>
                    </a:p>
                  </a:txBody>
                  <a:tcPr/>
                </a:tc>
                <a:tc>
                  <a:txBody>
                    <a:bodyPr/>
                    <a:lstStyle/>
                    <a:p>
                      <a:endParaRPr lang="en-US" dirty="0"/>
                    </a:p>
                  </a:txBody>
                  <a:tcPr/>
                </a:tc>
                <a:tc>
                  <a:txBody>
                    <a:bodyPr/>
                    <a:lstStyle/>
                    <a:p>
                      <a:r>
                        <a:rPr lang="en-US" dirty="0"/>
                        <a:t>Deep learning</a:t>
                      </a:r>
                    </a:p>
                  </a:txBody>
                  <a:tcPr/>
                </a:tc>
                <a:tc>
                  <a:txBody>
                    <a:bodyPr/>
                    <a:lstStyle/>
                    <a:p>
                      <a:r>
                        <a:rPr lang="en-US" dirty="0"/>
                        <a:t>A4</a:t>
                      </a:r>
                    </a:p>
                  </a:txBody>
                  <a:tcPr/>
                </a:tc>
                <a:extLst>
                  <a:ext uri="{0D108BD9-81ED-4DB2-BD59-A6C34878D82A}">
                    <a16:rowId xmlns:a16="http://schemas.microsoft.com/office/drawing/2014/main" val="3074192117"/>
                  </a:ext>
                </a:extLst>
              </a:tr>
              <a:tr h="360680">
                <a:tc>
                  <a:txBody>
                    <a:bodyPr/>
                    <a:lstStyle/>
                    <a:p>
                      <a:r>
                        <a:rPr lang="en-US" dirty="0"/>
                        <a:t>10</a:t>
                      </a:r>
                    </a:p>
                  </a:txBody>
                  <a:tcPr/>
                </a:tc>
                <a:tc>
                  <a:txBody>
                    <a:bodyPr/>
                    <a:lstStyle/>
                    <a:p>
                      <a:r>
                        <a:rPr lang="en-US" dirty="0"/>
                        <a:t>Unsupervised learning</a:t>
                      </a:r>
                    </a:p>
                  </a:txBody>
                  <a:tcPr/>
                </a:tc>
                <a:tc>
                  <a:txBody>
                    <a:bodyPr/>
                    <a:lstStyle/>
                    <a:p>
                      <a:r>
                        <a:rPr lang="en-US" dirty="0"/>
                        <a:t>K-means, HC, GMM, EM</a:t>
                      </a:r>
                    </a:p>
                  </a:txBody>
                  <a:tcPr/>
                </a:tc>
                <a:tc>
                  <a:txBody>
                    <a:bodyPr/>
                    <a:lstStyle/>
                    <a:p>
                      <a:endParaRPr lang="en-US" dirty="0"/>
                    </a:p>
                  </a:txBody>
                  <a:tcPr/>
                </a:tc>
                <a:extLst>
                  <a:ext uri="{0D108BD9-81ED-4DB2-BD59-A6C34878D82A}">
                    <a16:rowId xmlns:a16="http://schemas.microsoft.com/office/drawing/2014/main" val="200694356"/>
                  </a:ext>
                </a:extLst>
              </a:tr>
              <a:tr h="360680">
                <a:tc>
                  <a:txBody>
                    <a:bodyPr/>
                    <a:lstStyle/>
                    <a:p>
                      <a:r>
                        <a:rPr lang="en-US" dirty="0"/>
                        <a:t>11</a:t>
                      </a:r>
                    </a:p>
                  </a:txBody>
                  <a:tcPr/>
                </a:tc>
                <a:tc>
                  <a:txBody>
                    <a:bodyPr/>
                    <a:lstStyle/>
                    <a:p>
                      <a:endParaRPr lang="en-US"/>
                    </a:p>
                  </a:txBody>
                  <a:tcPr/>
                </a:tc>
                <a:tc>
                  <a:txBody>
                    <a:bodyPr/>
                    <a:lstStyle/>
                    <a:p>
                      <a:r>
                        <a:rPr lang="en-US" dirty="0"/>
                        <a:t>Self organizing map, KDE, </a:t>
                      </a:r>
                    </a:p>
                  </a:txBody>
                  <a:tcPr/>
                </a:tc>
                <a:tc>
                  <a:txBody>
                    <a:bodyPr/>
                    <a:lstStyle/>
                    <a:p>
                      <a:endParaRPr lang="en-US" dirty="0"/>
                    </a:p>
                  </a:txBody>
                  <a:tcPr/>
                </a:tc>
                <a:extLst>
                  <a:ext uri="{0D108BD9-81ED-4DB2-BD59-A6C34878D82A}">
                    <a16:rowId xmlns:a16="http://schemas.microsoft.com/office/drawing/2014/main" val="178479443"/>
                  </a:ext>
                </a:extLst>
              </a:tr>
              <a:tr h="360680">
                <a:tc>
                  <a:txBody>
                    <a:bodyPr/>
                    <a:lstStyle/>
                    <a:p>
                      <a:r>
                        <a:rPr lang="en-US" dirty="0"/>
                        <a:t>12</a:t>
                      </a:r>
                    </a:p>
                  </a:txBody>
                  <a:tcPr/>
                </a:tc>
                <a:tc>
                  <a:txBody>
                    <a:bodyPr/>
                    <a:lstStyle/>
                    <a:p>
                      <a:r>
                        <a:rPr lang="en-US" dirty="0"/>
                        <a:t>Dimensionality reduction</a:t>
                      </a:r>
                    </a:p>
                  </a:txBody>
                  <a:tcPr/>
                </a:tc>
                <a:tc>
                  <a:txBody>
                    <a:bodyPr/>
                    <a:lstStyle/>
                    <a:p>
                      <a:r>
                        <a:rPr lang="en-US" dirty="0"/>
                        <a:t>Subspace method, non-linear manifold embedding</a:t>
                      </a:r>
                    </a:p>
                  </a:txBody>
                  <a:tcPr/>
                </a:tc>
                <a:tc>
                  <a:txBody>
                    <a:bodyPr/>
                    <a:lstStyle/>
                    <a:p>
                      <a:r>
                        <a:rPr lang="en-US" dirty="0"/>
                        <a:t>A5</a:t>
                      </a:r>
                    </a:p>
                  </a:txBody>
                  <a:tcPr/>
                </a:tc>
                <a:extLst>
                  <a:ext uri="{0D108BD9-81ED-4DB2-BD59-A6C34878D82A}">
                    <a16:rowId xmlns:a16="http://schemas.microsoft.com/office/drawing/2014/main" val="1149856610"/>
                  </a:ext>
                </a:extLst>
              </a:tr>
              <a:tr h="360680">
                <a:tc>
                  <a:txBody>
                    <a:bodyPr/>
                    <a:lstStyle/>
                    <a:p>
                      <a:r>
                        <a:rPr lang="en-US" dirty="0"/>
                        <a:t>13</a:t>
                      </a:r>
                    </a:p>
                  </a:txBody>
                  <a:tcPr/>
                </a:tc>
                <a:tc>
                  <a:txBody>
                    <a:bodyPr/>
                    <a:lstStyle/>
                    <a:p>
                      <a:r>
                        <a:rPr lang="en-US" dirty="0"/>
                        <a:t>Final PRE</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318425755"/>
                  </a:ext>
                </a:extLst>
              </a:tr>
              <a:tr h="360680">
                <a:tc>
                  <a:txBody>
                    <a:bodyPr/>
                    <a:lstStyle/>
                    <a:p>
                      <a:r>
                        <a:rPr lang="en-US" dirty="0"/>
                        <a:t>14</a:t>
                      </a:r>
                    </a:p>
                  </a:txBody>
                  <a:tcPr/>
                </a:tc>
                <a:tc>
                  <a:txBody>
                    <a:bodyPr/>
                    <a:lstStyle/>
                    <a:p>
                      <a:r>
                        <a:rPr lang="en-US" dirty="0"/>
                        <a:t>Final PRE</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452806992"/>
                  </a:ext>
                </a:extLst>
              </a:tr>
            </a:tbl>
          </a:graphicData>
        </a:graphic>
      </p:graphicFrame>
    </p:spTree>
    <p:extLst>
      <p:ext uri="{BB962C8B-B14F-4D97-AF65-F5344CB8AC3E}">
        <p14:creationId xmlns:p14="http://schemas.microsoft.com/office/powerpoint/2010/main" val="9578265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6146D1-48C7-70D4-17B9-4DE22FF6EE4D}"/>
              </a:ext>
            </a:extLst>
          </p:cNvPr>
          <p:cNvSpPr>
            <a:spLocks noGrp="1"/>
          </p:cNvSpPr>
          <p:nvPr>
            <p:ph type="title"/>
          </p:nvPr>
        </p:nvSpPr>
        <p:spPr/>
        <p:txBody>
          <a:bodyPr/>
          <a:lstStyle/>
          <a:p>
            <a:r>
              <a:rPr kumimoji="1" lang="en-US" altLang="zh-CN" dirty="0"/>
              <a:t>Example: Handwritten Digit Recognition</a:t>
            </a:r>
            <a:endParaRPr kumimoji="1" lang="zh-CN" altLang="en-US" dirty="0"/>
          </a:p>
        </p:txBody>
      </p:sp>
      <p:pic>
        <p:nvPicPr>
          <p:cNvPr id="4" name="内容占位符 3">
            <a:extLst>
              <a:ext uri="{FF2B5EF4-FFF2-40B4-BE49-F238E27FC236}">
                <a16:creationId xmlns:a16="http://schemas.microsoft.com/office/drawing/2014/main" id="{5320572C-0C52-0D5B-D6AA-75D97F90DAEF}"/>
              </a:ext>
            </a:extLst>
          </p:cNvPr>
          <p:cNvPicPr>
            <a:picLocks noGrp="1" noChangeAspect="1"/>
          </p:cNvPicPr>
          <p:nvPr>
            <p:ph idx="1"/>
          </p:nvPr>
        </p:nvPicPr>
        <p:blipFill>
          <a:blip r:embed="rId2"/>
          <a:stretch>
            <a:fillRect/>
          </a:stretch>
        </p:blipFill>
        <p:spPr>
          <a:xfrm>
            <a:off x="652127" y="990600"/>
            <a:ext cx="10887746" cy="5410200"/>
          </a:xfrm>
          <a:prstGeom prst="rect">
            <a:avLst/>
          </a:prstGeom>
        </p:spPr>
      </p:pic>
    </p:spTree>
    <p:extLst>
      <p:ext uri="{BB962C8B-B14F-4D97-AF65-F5344CB8AC3E}">
        <p14:creationId xmlns:p14="http://schemas.microsoft.com/office/powerpoint/2010/main" val="22139278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E7C15-FA86-A93C-AA5D-2D407B951054}"/>
              </a:ext>
            </a:extLst>
          </p:cNvPr>
          <p:cNvSpPr>
            <a:spLocks noGrp="1"/>
          </p:cNvSpPr>
          <p:nvPr>
            <p:ph type="title"/>
          </p:nvPr>
        </p:nvSpPr>
        <p:spPr/>
        <p:txBody>
          <a:bodyPr/>
          <a:lstStyle/>
          <a:p>
            <a:r>
              <a:rPr kumimoji="1" lang="en-US" altLang="zh-CN" dirty="0"/>
              <a:t>Example: Face Detection</a:t>
            </a:r>
            <a:endParaRPr kumimoji="1" lang="zh-CN" altLang="en-US" dirty="0"/>
          </a:p>
        </p:txBody>
      </p:sp>
      <p:pic>
        <p:nvPicPr>
          <p:cNvPr id="4" name="内容占位符 3">
            <a:extLst>
              <a:ext uri="{FF2B5EF4-FFF2-40B4-BE49-F238E27FC236}">
                <a16:creationId xmlns:a16="http://schemas.microsoft.com/office/drawing/2014/main" id="{BC8BB301-EAD7-EB17-C812-09EF391DF19C}"/>
              </a:ext>
            </a:extLst>
          </p:cNvPr>
          <p:cNvPicPr>
            <a:picLocks noGrp="1" noChangeAspect="1"/>
          </p:cNvPicPr>
          <p:nvPr>
            <p:ph idx="1"/>
          </p:nvPr>
        </p:nvPicPr>
        <p:blipFill>
          <a:blip r:embed="rId2"/>
          <a:stretch>
            <a:fillRect/>
          </a:stretch>
        </p:blipFill>
        <p:spPr>
          <a:xfrm>
            <a:off x="609600" y="1000626"/>
            <a:ext cx="10972800" cy="5390147"/>
          </a:xfrm>
          <a:prstGeom prst="rect">
            <a:avLst/>
          </a:prstGeom>
        </p:spPr>
      </p:pic>
    </p:spTree>
    <p:extLst>
      <p:ext uri="{BB962C8B-B14F-4D97-AF65-F5344CB8AC3E}">
        <p14:creationId xmlns:p14="http://schemas.microsoft.com/office/powerpoint/2010/main" val="6943374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1A87D9-8435-6239-E243-D03E2A443D86}"/>
              </a:ext>
            </a:extLst>
          </p:cNvPr>
          <p:cNvSpPr>
            <a:spLocks noGrp="1"/>
          </p:cNvSpPr>
          <p:nvPr>
            <p:ph type="title"/>
          </p:nvPr>
        </p:nvSpPr>
        <p:spPr/>
        <p:txBody>
          <a:bodyPr/>
          <a:lstStyle/>
          <a:p>
            <a:r>
              <a:rPr kumimoji="1" lang="en-US" altLang="zh-CN" dirty="0"/>
              <a:t>Example: Spam Detection</a:t>
            </a:r>
            <a:endParaRPr kumimoji="1" lang="zh-CN" altLang="en-US" dirty="0"/>
          </a:p>
        </p:txBody>
      </p:sp>
      <p:pic>
        <p:nvPicPr>
          <p:cNvPr id="4" name="内容占位符 3">
            <a:extLst>
              <a:ext uri="{FF2B5EF4-FFF2-40B4-BE49-F238E27FC236}">
                <a16:creationId xmlns:a16="http://schemas.microsoft.com/office/drawing/2014/main" id="{AA22C125-DF7B-44F5-6796-E2B104CA1D8D}"/>
              </a:ext>
            </a:extLst>
          </p:cNvPr>
          <p:cNvPicPr>
            <a:picLocks noGrp="1" noChangeAspect="1"/>
          </p:cNvPicPr>
          <p:nvPr>
            <p:ph idx="1"/>
          </p:nvPr>
        </p:nvPicPr>
        <p:blipFill>
          <a:blip r:embed="rId2"/>
          <a:stretch>
            <a:fillRect/>
          </a:stretch>
        </p:blipFill>
        <p:spPr>
          <a:xfrm>
            <a:off x="623808" y="990600"/>
            <a:ext cx="10944383" cy="5410200"/>
          </a:xfrm>
          <a:prstGeom prst="rect">
            <a:avLst/>
          </a:prstGeom>
        </p:spPr>
      </p:pic>
    </p:spTree>
    <p:extLst>
      <p:ext uri="{BB962C8B-B14F-4D97-AF65-F5344CB8AC3E}">
        <p14:creationId xmlns:p14="http://schemas.microsoft.com/office/powerpoint/2010/main" val="12279397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B496EB-671D-D92D-03F3-7E035F6D423E}"/>
              </a:ext>
            </a:extLst>
          </p:cNvPr>
          <p:cNvSpPr>
            <a:spLocks noGrp="1"/>
          </p:cNvSpPr>
          <p:nvPr>
            <p:ph type="title"/>
          </p:nvPr>
        </p:nvSpPr>
        <p:spPr/>
        <p:txBody>
          <a:bodyPr/>
          <a:lstStyle/>
          <a:p>
            <a:r>
              <a:rPr kumimoji="1" lang="en-US" altLang="zh-CN" dirty="0"/>
              <a:t>Example: Image Clustering</a:t>
            </a:r>
            <a:endParaRPr kumimoji="1" lang="zh-CN" altLang="en-US" dirty="0"/>
          </a:p>
        </p:txBody>
      </p:sp>
      <p:pic>
        <p:nvPicPr>
          <p:cNvPr id="4" name="内容占位符 3">
            <a:extLst>
              <a:ext uri="{FF2B5EF4-FFF2-40B4-BE49-F238E27FC236}">
                <a16:creationId xmlns:a16="http://schemas.microsoft.com/office/drawing/2014/main" id="{B759F505-B284-8CDA-8002-063306132712}"/>
              </a:ext>
            </a:extLst>
          </p:cNvPr>
          <p:cNvPicPr>
            <a:picLocks noGrp="1" noChangeAspect="1"/>
          </p:cNvPicPr>
          <p:nvPr>
            <p:ph idx="1"/>
          </p:nvPr>
        </p:nvPicPr>
        <p:blipFill>
          <a:blip r:embed="rId2"/>
          <a:stretch>
            <a:fillRect/>
          </a:stretch>
        </p:blipFill>
        <p:spPr>
          <a:xfrm>
            <a:off x="609600" y="1006177"/>
            <a:ext cx="10972800" cy="5379045"/>
          </a:xfrm>
          <a:prstGeom prst="rect">
            <a:avLst/>
          </a:prstGeom>
        </p:spPr>
      </p:pic>
    </p:spTree>
    <p:extLst>
      <p:ext uri="{BB962C8B-B14F-4D97-AF65-F5344CB8AC3E}">
        <p14:creationId xmlns:p14="http://schemas.microsoft.com/office/powerpoint/2010/main" val="6046169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58DF67-581A-E3A6-09ED-7F900C7819AE}"/>
              </a:ext>
            </a:extLst>
          </p:cNvPr>
          <p:cNvSpPr>
            <a:spLocks noGrp="1"/>
          </p:cNvSpPr>
          <p:nvPr>
            <p:ph type="title"/>
          </p:nvPr>
        </p:nvSpPr>
        <p:spPr/>
        <p:txBody>
          <a:bodyPr/>
          <a:lstStyle/>
          <a:p>
            <a:r>
              <a:rPr kumimoji="1" lang="en-US" altLang="zh-CN" dirty="0"/>
              <a:t>Example: AlphaGo</a:t>
            </a:r>
            <a:endParaRPr kumimoji="1" lang="zh-CN" altLang="en-US" dirty="0"/>
          </a:p>
        </p:txBody>
      </p:sp>
      <p:pic>
        <p:nvPicPr>
          <p:cNvPr id="4" name="内容占位符 3">
            <a:extLst>
              <a:ext uri="{FF2B5EF4-FFF2-40B4-BE49-F238E27FC236}">
                <a16:creationId xmlns:a16="http://schemas.microsoft.com/office/drawing/2014/main" id="{EE15045E-0F5D-E168-1EB1-5E9BF2F69F5D}"/>
              </a:ext>
            </a:extLst>
          </p:cNvPr>
          <p:cNvPicPr>
            <a:picLocks noGrp="1" noChangeAspect="1"/>
          </p:cNvPicPr>
          <p:nvPr>
            <p:ph idx="1"/>
          </p:nvPr>
        </p:nvPicPr>
        <p:blipFill>
          <a:blip r:embed="rId2"/>
          <a:stretch>
            <a:fillRect/>
          </a:stretch>
        </p:blipFill>
        <p:spPr>
          <a:xfrm>
            <a:off x="640809" y="990600"/>
            <a:ext cx="10910382" cy="5410200"/>
          </a:xfrm>
          <a:prstGeom prst="rect">
            <a:avLst/>
          </a:prstGeom>
        </p:spPr>
      </p:pic>
    </p:spTree>
    <p:extLst>
      <p:ext uri="{BB962C8B-B14F-4D97-AF65-F5344CB8AC3E}">
        <p14:creationId xmlns:p14="http://schemas.microsoft.com/office/powerpoint/2010/main" val="19708892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4B6848-E3BE-991C-92D7-6493D9D058EC}"/>
              </a:ext>
            </a:extLst>
          </p:cNvPr>
          <p:cNvSpPr>
            <a:spLocks noGrp="1"/>
          </p:cNvSpPr>
          <p:nvPr>
            <p:ph type="title"/>
          </p:nvPr>
        </p:nvSpPr>
        <p:spPr/>
        <p:txBody>
          <a:bodyPr/>
          <a:lstStyle/>
          <a:p>
            <a:r>
              <a:rPr kumimoji="1" lang="en-US" altLang="zh-CN" dirty="0"/>
              <a:t>Example: </a:t>
            </a:r>
            <a:r>
              <a:rPr kumimoji="1" lang="en-US" altLang="zh-CN" dirty="0" err="1"/>
              <a:t>Anto</a:t>
            </a:r>
            <a:r>
              <a:rPr kumimoji="1" lang="en-US" altLang="zh-CN" dirty="0"/>
              <a:t>-Driving</a:t>
            </a:r>
            <a:endParaRPr kumimoji="1" lang="zh-CN" altLang="en-US" dirty="0"/>
          </a:p>
        </p:txBody>
      </p:sp>
      <p:pic>
        <p:nvPicPr>
          <p:cNvPr id="4" name="内容占位符 3">
            <a:extLst>
              <a:ext uri="{FF2B5EF4-FFF2-40B4-BE49-F238E27FC236}">
                <a16:creationId xmlns:a16="http://schemas.microsoft.com/office/drawing/2014/main" id="{716C71CA-DCCB-A669-ACE8-7C3EC4423F32}"/>
              </a:ext>
            </a:extLst>
          </p:cNvPr>
          <p:cNvPicPr>
            <a:picLocks noGrp="1" noChangeAspect="1"/>
          </p:cNvPicPr>
          <p:nvPr>
            <p:ph idx="1"/>
          </p:nvPr>
        </p:nvPicPr>
        <p:blipFill>
          <a:blip r:embed="rId2"/>
          <a:stretch>
            <a:fillRect/>
          </a:stretch>
        </p:blipFill>
        <p:spPr>
          <a:xfrm>
            <a:off x="629444" y="990600"/>
            <a:ext cx="10933112" cy="5410200"/>
          </a:xfrm>
          <a:prstGeom prst="rect">
            <a:avLst/>
          </a:prstGeom>
        </p:spPr>
      </p:pic>
    </p:spTree>
    <p:extLst>
      <p:ext uri="{BB962C8B-B14F-4D97-AF65-F5344CB8AC3E}">
        <p14:creationId xmlns:p14="http://schemas.microsoft.com/office/powerpoint/2010/main" val="38515378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F2745-E602-C28B-A7ED-A00C2A2FFDB0}"/>
              </a:ext>
            </a:extLst>
          </p:cNvPr>
          <p:cNvSpPr>
            <a:spLocks noGrp="1"/>
          </p:cNvSpPr>
          <p:nvPr>
            <p:ph type="title"/>
          </p:nvPr>
        </p:nvSpPr>
        <p:spPr/>
        <p:txBody>
          <a:bodyPr/>
          <a:lstStyle/>
          <a:p>
            <a:r>
              <a:rPr kumimoji="1" lang="en-US" altLang="zh-CN" dirty="0"/>
              <a:t>ML Problem Summarization</a:t>
            </a:r>
            <a:endParaRPr kumimoji="1" lang="zh-CN" altLang="en-US" dirty="0"/>
          </a:p>
        </p:txBody>
      </p:sp>
      <mc:AlternateContent xmlns:mc="http://schemas.openxmlformats.org/markup-compatibility/2006" xmlns:a14="http://schemas.microsoft.com/office/drawing/2010/main">
        <mc:Choice Requires="a14">
          <p:graphicFrame>
            <p:nvGraphicFramePr>
              <p:cNvPr id="5" name="内容占位符 4">
                <a:extLst>
                  <a:ext uri="{FF2B5EF4-FFF2-40B4-BE49-F238E27FC236}">
                    <a16:creationId xmlns:a16="http://schemas.microsoft.com/office/drawing/2014/main" id="{0E547004-22F2-898C-E23B-E2ACFA205F0E}"/>
                  </a:ext>
                </a:extLst>
              </p:cNvPr>
              <p:cNvGraphicFramePr>
                <a:graphicFrameLocks noGrp="1"/>
              </p:cNvGraphicFramePr>
              <p:nvPr>
                <p:ph idx="1"/>
                <p:extLst>
                  <p:ext uri="{D42A27DB-BD31-4B8C-83A1-F6EECF244321}">
                    <p14:modId xmlns:p14="http://schemas.microsoft.com/office/powerpoint/2010/main" val="3634529389"/>
                  </p:ext>
                </p:extLst>
              </p:nvPr>
            </p:nvGraphicFramePr>
            <p:xfrm>
              <a:off x="609600" y="990600"/>
              <a:ext cx="10972800" cy="311404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4165324402"/>
                        </a:ext>
                      </a:extLst>
                    </a:gridCol>
                    <a:gridCol w="2743200">
                      <a:extLst>
                        <a:ext uri="{9D8B030D-6E8A-4147-A177-3AD203B41FA5}">
                          <a16:colId xmlns:a16="http://schemas.microsoft.com/office/drawing/2014/main" val="2539251226"/>
                        </a:ext>
                      </a:extLst>
                    </a:gridCol>
                    <a:gridCol w="2743200">
                      <a:extLst>
                        <a:ext uri="{9D8B030D-6E8A-4147-A177-3AD203B41FA5}">
                          <a16:colId xmlns:a16="http://schemas.microsoft.com/office/drawing/2014/main" val="115619337"/>
                        </a:ext>
                      </a:extLst>
                    </a:gridCol>
                    <a:gridCol w="2743200">
                      <a:extLst>
                        <a:ext uri="{9D8B030D-6E8A-4147-A177-3AD203B41FA5}">
                          <a16:colId xmlns:a16="http://schemas.microsoft.com/office/drawing/2014/main" val="2067704668"/>
                        </a:ext>
                      </a:extLst>
                    </a:gridCol>
                  </a:tblGrid>
                  <a:tr h="370840">
                    <a:tc>
                      <a:txBody>
                        <a:bodyPr/>
                        <a:lstStyle/>
                        <a:p>
                          <a:endParaRPr lang="zh-CN" altLang="en-US" dirty="0"/>
                        </a:p>
                      </a:txBody>
                      <a:tcPr/>
                    </a:tc>
                    <a:tc>
                      <a:txBody>
                        <a:bodyPr/>
                        <a:lstStyle/>
                        <a:p>
                          <a:r>
                            <a:rPr lang="en-US" altLang="zh-CN" dirty="0"/>
                            <a:t>Supervised Learning</a:t>
                          </a:r>
                          <a:endParaRPr lang="zh-CN" altLang="en-US" dirty="0"/>
                        </a:p>
                      </a:txBody>
                      <a:tcPr/>
                    </a:tc>
                    <a:tc>
                      <a:txBody>
                        <a:bodyPr/>
                        <a:lstStyle/>
                        <a:p>
                          <a:r>
                            <a:rPr lang="en-US" altLang="zh-CN" dirty="0"/>
                            <a:t>Unsupervised Learning</a:t>
                          </a:r>
                          <a:endParaRPr lang="zh-CN" altLang="en-US" dirty="0"/>
                        </a:p>
                      </a:txBody>
                      <a:tcPr/>
                    </a:tc>
                    <a:tc>
                      <a:txBody>
                        <a:bodyPr/>
                        <a:lstStyle/>
                        <a:p>
                          <a:r>
                            <a:rPr lang="en-US" altLang="zh-CN" dirty="0"/>
                            <a:t>Reinforcement Learning</a:t>
                          </a:r>
                          <a:endParaRPr lang="zh-CN" altLang="en-US" dirty="0"/>
                        </a:p>
                      </a:txBody>
                      <a:tcPr/>
                    </a:tc>
                    <a:extLst>
                      <a:ext uri="{0D108BD9-81ED-4DB2-BD59-A6C34878D82A}">
                        <a16:rowId xmlns:a16="http://schemas.microsoft.com/office/drawing/2014/main" val="1140138636"/>
                      </a:ext>
                    </a:extLst>
                  </a:tr>
                  <a:tr h="370840">
                    <a:tc>
                      <a:txBody>
                        <a:bodyPr/>
                        <a:lstStyle/>
                        <a:p>
                          <a:r>
                            <a:rPr lang="en-US" altLang="zh-CN" dirty="0"/>
                            <a:t>Training sample</a:t>
                          </a:r>
                          <a:endParaRPr lang="zh-CN" altLang="en-US" dirty="0"/>
                        </a:p>
                      </a:txBody>
                      <a:tcPr/>
                    </a:tc>
                    <a:tc>
                      <a:txBody>
                        <a:bodyPr/>
                        <a:lstStyle/>
                        <a:p>
                          <a:r>
                            <a:rPr lang="en-US" altLang="zh-CN" dirty="0"/>
                            <a:t>Training set </a:t>
                          </a:r>
                          <a14:m>
                            <m:oMath xmlns:m="http://schemas.openxmlformats.org/officeDocument/2006/math">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e>
                                      </m:d>
                                    </m:e>
                                  </m:d>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sSubSup>
                            </m:oMath>
                          </a14:m>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Training set </a:t>
                          </a:r>
                          <a14:m>
                            <m:oMath xmlns:m="http://schemas.openxmlformats.org/officeDocument/2006/math">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Sub>
                                    </m:e>
                                  </m:d>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sSubSup>
                            </m:oMath>
                          </a14:m>
                          <a:endParaRPr lang="zh-CN" altLang="en-US" dirty="0"/>
                        </a:p>
                      </a:txBody>
                      <a:tcPr/>
                    </a:tc>
                    <a:tc>
                      <a:txBody>
                        <a:bodyPr/>
                        <a:lstStyle/>
                        <a:p>
                          <a:r>
                            <a:rPr kumimoji="0" lang="en" altLang="zh-CN" b="0" i="0" kern="1200" dirty="0">
                              <a:solidFill>
                                <a:schemeClr val="dk1"/>
                              </a:solidFill>
                              <a:effectLst/>
                              <a:latin typeface="+mn-lt"/>
                              <a:ea typeface="+mn-ea"/>
                              <a:cs typeface="+mn-cs"/>
                            </a:rPr>
                            <a:t>Trajectory of interaction between agent and environment </a:t>
                          </a:r>
                          <a14:m>
                            <m:oMath xmlns:m="http://schemas.openxmlformats.org/officeDocument/2006/math">
                              <m:r>
                                <a:rPr kumimoji="0" lang="en-US" altLang="zh-CN" b="0" i="1" kern="1200" smtClean="0">
                                  <a:solidFill>
                                    <a:schemeClr val="dk1"/>
                                  </a:solidFill>
                                  <a:effectLst/>
                                  <a:latin typeface="Cambria Math" panose="02040503050406030204" pitchFamily="18" charset="0"/>
                                  <a:ea typeface="+mn-ea"/>
                                  <a:cs typeface="+mn-cs"/>
                                </a:rPr>
                                <m:t>𝜏</m:t>
                              </m:r>
                            </m:oMath>
                          </a14:m>
                          <a:r>
                            <a:rPr lang="en-US" altLang="zh-CN" dirty="0"/>
                            <a:t> and cumulative reward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𝐺</m:t>
                                  </m:r>
                                </m:e>
                                <m:sub>
                                  <m:r>
                                    <a:rPr lang="en-US" altLang="zh-CN" b="0" i="1" smtClean="0">
                                      <a:latin typeface="Cambria Math" panose="02040503050406030204" pitchFamily="18" charset="0"/>
                                    </a:rPr>
                                    <m:t>𝜏</m:t>
                                  </m:r>
                                </m:sub>
                              </m:sSub>
                            </m:oMath>
                          </a14:m>
                          <a:endParaRPr lang="zh-CN" altLang="en-US" dirty="0"/>
                        </a:p>
                      </a:txBody>
                      <a:tcPr/>
                    </a:tc>
                    <a:extLst>
                      <a:ext uri="{0D108BD9-81ED-4DB2-BD59-A6C34878D82A}">
                        <a16:rowId xmlns:a16="http://schemas.microsoft.com/office/drawing/2014/main" val="4205134108"/>
                      </a:ext>
                    </a:extLst>
                  </a:tr>
                  <a:tr h="370840">
                    <a:tc>
                      <a:txBody>
                        <a:bodyPr/>
                        <a:lstStyle/>
                        <a:p>
                          <a:r>
                            <a:rPr lang="en-US" altLang="zh-CN" dirty="0"/>
                            <a:t>Optimization goal</a:t>
                          </a:r>
                          <a:endParaRPr lang="zh-CN" altLang="en-US" dirty="0"/>
                        </a:p>
                      </a:txBody>
                      <a:tcPr/>
                    </a:tc>
                    <a:tc>
                      <a:txBody>
                        <a:bodyPr/>
                        <a:lstStyle/>
                        <a:p>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oMath>
                          </a14:m>
                          <a:r>
                            <a:rPr lang="en-US" altLang="zh-CN" dirty="0"/>
                            <a:t> or</a:t>
                          </a:r>
                          <a:r>
                            <a:rPr lang="en-US" altLang="zh-CN" baseline="0" dirty="0"/>
                            <a:t> </a:t>
                          </a:r>
                          <a14:m>
                            <m:oMath xmlns:m="http://schemas.openxmlformats.org/officeDocument/2006/math">
                              <m:r>
                                <a:rPr lang="en-US" altLang="zh-CN" b="0" i="1" baseline="0" smtClean="0">
                                  <a:latin typeface="Cambria Math" panose="02040503050406030204" pitchFamily="18" charset="0"/>
                                </a:rPr>
                                <m:t>𝑝</m:t>
                              </m:r>
                              <m:d>
                                <m:dPr>
                                  <m:ctrlPr>
                                    <a:rPr lang="en-US" altLang="zh-CN" b="0" i="1" baseline="0" smtClean="0">
                                      <a:latin typeface="Cambria Math" panose="02040503050406030204" pitchFamily="18" charset="0"/>
                                    </a:rPr>
                                  </m:ctrlPr>
                                </m:dPr>
                                <m:e>
                                  <m:r>
                                    <a:rPr lang="en-US" altLang="zh-CN" b="0" i="1" baseline="0" smtClean="0">
                                      <a:latin typeface="Cambria Math" panose="02040503050406030204" pitchFamily="18" charset="0"/>
                                    </a:rPr>
                                    <m:t>𝑦</m:t>
                                  </m:r>
                                </m:e>
                                <m:e>
                                  <m:r>
                                    <a:rPr lang="en-US" altLang="zh-CN" b="1" i="1" baseline="0" smtClean="0">
                                      <a:latin typeface="Cambria Math" panose="02040503050406030204" pitchFamily="18" charset="0"/>
                                    </a:rPr>
                                    <m:t>𝒙</m:t>
                                  </m:r>
                                </m:e>
                              </m:d>
                            </m:oMath>
                          </a14:m>
                          <a:endParaRPr lang="zh-CN" altLang="en-US" dirty="0"/>
                        </a:p>
                      </a:txBody>
                      <a:tcPr/>
                    </a:tc>
                    <a:tc>
                      <a:txBody>
                        <a:bodyPr/>
                        <a:lstStyle/>
                        <a:p>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oMath>
                          </a14:m>
                          <a:r>
                            <a:rPr lang="en-US" altLang="zh-CN" dirty="0"/>
                            <a:t> or</a:t>
                          </a:r>
                          <a:r>
                            <a:rPr lang="zh-CN" altLang="en-US" dirty="0"/>
                            <a:t> </a:t>
                          </a:r>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e>
                                  <m:r>
                                    <a:rPr lang="en-US" altLang="zh-CN" b="1" i="1" smtClean="0">
                                      <a:latin typeface="Cambria Math" panose="02040503050406030204" pitchFamily="18" charset="0"/>
                                    </a:rPr>
                                    <m:t>𝒛</m:t>
                                  </m:r>
                                </m:e>
                              </m:d>
                            </m:oMath>
                          </a14:m>
                          <a:r>
                            <a:rPr lang="en-US" altLang="zh-CN" dirty="0"/>
                            <a:t> with hidden variable</a:t>
                          </a:r>
                          <a:r>
                            <a:rPr lang="en-US" altLang="zh-CN" baseline="0" dirty="0"/>
                            <a:t> </a:t>
                          </a:r>
                          <a14:m>
                            <m:oMath xmlns:m="http://schemas.openxmlformats.org/officeDocument/2006/math">
                              <m:r>
                                <a:rPr lang="en-US" altLang="zh-CN" b="1" i="1" baseline="0" smtClean="0">
                                  <a:latin typeface="Cambria Math" panose="02040503050406030204" pitchFamily="18" charset="0"/>
                                </a:rPr>
                                <m:t>𝒛</m:t>
                              </m:r>
                            </m:oMath>
                          </a14:m>
                          <a:endParaRPr lang="zh-CN" altLang="en-US" b="1" dirty="0"/>
                        </a:p>
                      </a:txBody>
                      <a:tcPr/>
                    </a:tc>
                    <a:tc>
                      <a:txBody>
                        <a:bodyPr/>
                        <a:lstStyle/>
                        <a:p>
                          <a:r>
                            <a:rPr lang="en-US" altLang="zh-CN" dirty="0"/>
                            <a:t>Expected cumulative reward </a:t>
                          </a:r>
                          <a14:m>
                            <m:oMath xmlns:m="http://schemas.openxmlformats.org/officeDocument/2006/math">
                              <m:r>
                                <a:rPr lang="en-US" altLang="zh-CN" i="1" smtClean="0">
                                  <a:latin typeface="Cambria Math" panose="02040503050406030204" pitchFamily="18" charset="0"/>
                                  <a:ea typeface="Cambria Math" panose="02040503050406030204" pitchFamily="18" charset="0"/>
                                </a:rPr>
                                <m:t>𝔼</m:t>
                              </m:r>
                              <m:d>
                                <m:dPr>
                                  <m:begChr m:val="["/>
                                  <m:endChr m:val="]"/>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𝐺</m:t>
                                      </m:r>
                                    </m:e>
                                    <m:sub>
                                      <m:r>
                                        <a:rPr lang="en-US" altLang="zh-CN" b="0" i="1" smtClean="0">
                                          <a:latin typeface="Cambria Math" panose="02040503050406030204" pitchFamily="18" charset="0"/>
                                          <a:ea typeface="Cambria Math" panose="02040503050406030204" pitchFamily="18" charset="0"/>
                                        </a:rPr>
                                        <m:t>𝜏</m:t>
                                      </m:r>
                                    </m:sub>
                                  </m:sSub>
                                </m:e>
                              </m:d>
                            </m:oMath>
                          </a14:m>
                          <a:endParaRPr lang="zh-CN" altLang="en-US" dirty="0"/>
                        </a:p>
                      </a:txBody>
                      <a:tcPr/>
                    </a:tc>
                    <a:extLst>
                      <a:ext uri="{0D108BD9-81ED-4DB2-BD59-A6C34878D82A}">
                        <a16:rowId xmlns:a16="http://schemas.microsoft.com/office/drawing/2014/main" val="4247651746"/>
                      </a:ext>
                    </a:extLst>
                  </a:tr>
                  <a:tr h="370840">
                    <a:tc>
                      <a:txBody>
                        <a:bodyPr/>
                        <a:lstStyle/>
                        <a:p>
                          <a:r>
                            <a:rPr lang="en-US" altLang="zh-CN" dirty="0"/>
                            <a:t>Learning rule</a:t>
                          </a:r>
                          <a:endParaRPr lang="zh-CN" altLang="en-US" dirty="0"/>
                        </a:p>
                      </a:txBody>
                      <a:tcPr/>
                    </a:tc>
                    <a:tc>
                      <a:txBody>
                        <a:bodyPr/>
                        <a:lstStyle/>
                        <a:p>
                          <a:r>
                            <a:rPr kumimoji="0" lang="en" altLang="zh-CN" b="0" i="0" kern="1200" dirty="0">
                              <a:solidFill>
                                <a:schemeClr val="dk1"/>
                              </a:solidFill>
                              <a:effectLst/>
                              <a:latin typeface="+mn-lt"/>
                              <a:ea typeface="+mn-ea"/>
                              <a:cs typeface="+mn-cs"/>
                            </a:rPr>
                            <a:t>Expected risk minimization or maximum likelihood estimation</a:t>
                          </a:r>
                          <a:endParaRPr lang="zh-CN" altLang="en-US" dirty="0"/>
                        </a:p>
                      </a:txBody>
                      <a:tcPr/>
                    </a:tc>
                    <a:tc>
                      <a:txBody>
                        <a:bodyPr/>
                        <a:lstStyle/>
                        <a:p>
                          <a:r>
                            <a:rPr kumimoji="0" lang="en" altLang="zh-CN" b="0" i="0" kern="1200" dirty="0">
                              <a:solidFill>
                                <a:schemeClr val="dk1"/>
                              </a:solidFill>
                              <a:effectLst/>
                              <a:latin typeface="+mn-lt"/>
                              <a:ea typeface="+mn-ea"/>
                              <a:cs typeface="+mn-cs"/>
                            </a:rPr>
                            <a:t>maximum likelihood estimation</a:t>
                          </a:r>
                          <a:r>
                            <a:rPr kumimoji="0" lang="zh-CN" altLang="en-US" b="0" i="0" kern="1200" dirty="0">
                              <a:solidFill>
                                <a:schemeClr val="dk1"/>
                              </a:solidFill>
                              <a:effectLst/>
                              <a:latin typeface="+mn-lt"/>
                              <a:ea typeface="+mn-ea"/>
                              <a:cs typeface="+mn-cs"/>
                            </a:rPr>
                            <a:t> </a:t>
                          </a:r>
                          <a:r>
                            <a:rPr kumimoji="0" lang="en-US" altLang="zh-CN" b="0" i="0" kern="1200" dirty="0">
                              <a:solidFill>
                                <a:schemeClr val="dk1"/>
                              </a:solidFill>
                              <a:effectLst/>
                              <a:latin typeface="+mn-lt"/>
                              <a:ea typeface="+mn-ea"/>
                              <a:cs typeface="+mn-cs"/>
                            </a:rPr>
                            <a:t>or </a:t>
                          </a:r>
                          <a:r>
                            <a:rPr kumimoji="0" lang="en" altLang="zh-CN" b="0" i="0" kern="1200" dirty="0">
                              <a:solidFill>
                                <a:schemeClr val="dk1"/>
                              </a:solidFill>
                              <a:effectLst/>
                              <a:latin typeface="+mn-lt"/>
                              <a:ea typeface="+mn-ea"/>
                              <a:cs typeface="+mn-cs"/>
                            </a:rPr>
                            <a:t>Minimum reconstruction error</a:t>
                          </a:r>
                          <a:endParaRPr lang="zh-CN" altLang="en-US" dirty="0"/>
                        </a:p>
                      </a:txBody>
                      <a:tcPr/>
                    </a:tc>
                    <a:tc>
                      <a:txBody>
                        <a:bodyPr/>
                        <a:lstStyle/>
                        <a:p>
                          <a:r>
                            <a:rPr lang="en-US" altLang="zh-CN" dirty="0"/>
                            <a:t>Policy evaluation and Policy improvement</a:t>
                          </a:r>
                          <a:endParaRPr lang="zh-CN" altLang="en-US" dirty="0"/>
                        </a:p>
                      </a:txBody>
                      <a:tcPr/>
                    </a:tc>
                    <a:extLst>
                      <a:ext uri="{0D108BD9-81ED-4DB2-BD59-A6C34878D82A}">
                        <a16:rowId xmlns:a16="http://schemas.microsoft.com/office/drawing/2014/main" val="1391816305"/>
                      </a:ext>
                    </a:extLst>
                  </a:tr>
                </a:tbl>
              </a:graphicData>
            </a:graphic>
          </p:graphicFrame>
        </mc:Choice>
        <mc:Fallback xmlns="">
          <p:graphicFrame>
            <p:nvGraphicFramePr>
              <p:cNvPr id="5" name="内容占位符 4">
                <a:extLst>
                  <a:ext uri="{FF2B5EF4-FFF2-40B4-BE49-F238E27FC236}">
                    <a16:creationId xmlns:a16="http://schemas.microsoft.com/office/drawing/2014/main" id="{0E547004-22F2-898C-E23B-E2ACFA205F0E}"/>
                  </a:ext>
                </a:extLst>
              </p:cNvPr>
              <p:cNvGraphicFramePr>
                <a:graphicFrameLocks noGrp="1"/>
              </p:cNvGraphicFramePr>
              <p:nvPr>
                <p:ph idx="1"/>
                <p:extLst>
                  <p:ext uri="{D42A27DB-BD31-4B8C-83A1-F6EECF244321}">
                    <p14:modId xmlns:p14="http://schemas.microsoft.com/office/powerpoint/2010/main" val="3634529389"/>
                  </p:ext>
                </p:extLst>
              </p:nvPr>
            </p:nvGraphicFramePr>
            <p:xfrm>
              <a:off x="609600" y="990600"/>
              <a:ext cx="10972800" cy="311404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4165324402"/>
                        </a:ext>
                      </a:extLst>
                    </a:gridCol>
                    <a:gridCol w="2743200">
                      <a:extLst>
                        <a:ext uri="{9D8B030D-6E8A-4147-A177-3AD203B41FA5}">
                          <a16:colId xmlns:a16="http://schemas.microsoft.com/office/drawing/2014/main" val="2539251226"/>
                        </a:ext>
                      </a:extLst>
                    </a:gridCol>
                    <a:gridCol w="2743200">
                      <a:extLst>
                        <a:ext uri="{9D8B030D-6E8A-4147-A177-3AD203B41FA5}">
                          <a16:colId xmlns:a16="http://schemas.microsoft.com/office/drawing/2014/main" val="115619337"/>
                        </a:ext>
                      </a:extLst>
                    </a:gridCol>
                    <a:gridCol w="2743200">
                      <a:extLst>
                        <a:ext uri="{9D8B030D-6E8A-4147-A177-3AD203B41FA5}">
                          <a16:colId xmlns:a16="http://schemas.microsoft.com/office/drawing/2014/main" val="2067704668"/>
                        </a:ext>
                      </a:extLst>
                    </a:gridCol>
                  </a:tblGrid>
                  <a:tr h="370840">
                    <a:tc>
                      <a:txBody>
                        <a:bodyPr/>
                        <a:lstStyle/>
                        <a:p>
                          <a:endParaRPr lang="zh-CN" altLang="en-US" dirty="0"/>
                        </a:p>
                      </a:txBody>
                      <a:tcPr/>
                    </a:tc>
                    <a:tc>
                      <a:txBody>
                        <a:bodyPr/>
                        <a:lstStyle/>
                        <a:p>
                          <a:r>
                            <a:rPr lang="en-US" altLang="zh-CN" dirty="0"/>
                            <a:t>Supervised Learning</a:t>
                          </a:r>
                          <a:endParaRPr lang="zh-CN" altLang="en-US" dirty="0"/>
                        </a:p>
                      </a:txBody>
                      <a:tcPr/>
                    </a:tc>
                    <a:tc>
                      <a:txBody>
                        <a:bodyPr/>
                        <a:lstStyle/>
                        <a:p>
                          <a:r>
                            <a:rPr lang="en-US" altLang="zh-CN" dirty="0"/>
                            <a:t>Unsupervised Learning</a:t>
                          </a:r>
                          <a:endParaRPr lang="zh-CN" altLang="en-US" dirty="0"/>
                        </a:p>
                      </a:txBody>
                      <a:tcPr/>
                    </a:tc>
                    <a:tc>
                      <a:txBody>
                        <a:bodyPr/>
                        <a:lstStyle/>
                        <a:p>
                          <a:r>
                            <a:rPr lang="en-US" altLang="zh-CN" dirty="0"/>
                            <a:t>Reinforcement Learning</a:t>
                          </a:r>
                          <a:endParaRPr lang="zh-CN" altLang="en-US" dirty="0"/>
                        </a:p>
                      </a:txBody>
                      <a:tcPr/>
                    </a:tc>
                    <a:extLst>
                      <a:ext uri="{0D108BD9-81ED-4DB2-BD59-A6C34878D82A}">
                        <a16:rowId xmlns:a16="http://schemas.microsoft.com/office/drawing/2014/main" val="1140138636"/>
                      </a:ext>
                    </a:extLst>
                  </a:tr>
                  <a:tr h="1188720">
                    <a:tc>
                      <a:txBody>
                        <a:bodyPr/>
                        <a:lstStyle/>
                        <a:p>
                          <a:r>
                            <a:rPr lang="en-US" altLang="zh-CN" dirty="0"/>
                            <a:t>Training sample</a:t>
                          </a:r>
                          <a:endParaRPr lang="zh-CN" altLang="en-US" dirty="0"/>
                        </a:p>
                      </a:txBody>
                      <a:tcPr/>
                    </a:tc>
                    <a:tc>
                      <a:txBody>
                        <a:bodyPr/>
                        <a:lstStyle/>
                        <a:p>
                          <a:endParaRPr lang="zh-CN"/>
                        </a:p>
                      </a:txBody>
                      <a:tcPr>
                        <a:blipFill>
                          <a:blip r:embed="rId2"/>
                          <a:stretch>
                            <a:fillRect l="-100463" t="-34043" r="-201389" b="-139362"/>
                          </a:stretch>
                        </a:blipFill>
                      </a:tcPr>
                    </a:tc>
                    <a:tc>
                      <a:txBody>
                        <a:bodyPr/>
                        <a:lstStyle/>
                        <a:p>
                          <a:endParaRPr lang="zh-CN"/>
                        </a:p>
                      </a:txBody>
                      <a:tcPr>
                        <a:blipFill>
                          <a:blip r:embed="rId2"/>
                          <a:stretch>
                            <a:fillRect l="-200463" t="-34043" r="-101389" b="-139362"/>
                          </a:stretch>
                        </a:blipFill>
                      </a:tcPr>
                    </a:tc>
                    <a:tc>
                      <a:txBody>
                        <a:bodyPr/>
                        <a:lstStyle/>
                        <a:p>
                          <a:endParaRPr lang="zh-CN"/>
                        </a:p>
                      </a:txBody>
                      <a:tcPr>
                        <a:blipFill>
                          <a:blip r:embed="rId2"/>
                          <a:stretch>
                            <a:fillRect l="-300463" t="-34043" r="-1389" b="-139362"/>
                          </a:stretch>
                        </a:blipFill>
                      </a:tcPr>
                    </a:tc>
                    <a:extLst>
                      <a:ext uri="{0D108BD9-81ED-4DB2-BD59-A6C34878D82A}">
                        <a16:rowId xmlns:a16="http://schemas.microsoft.com/office/drawing/2014/main" val="4205134108"/>
                      </a:ext>
                    </a:extLst>
                  </a:tr>
                  <a:tr h="640080">
                    <a:tc>
                      <a:txBody>
                        <a:bodyPr/>
                        <a:lstStyle/>
                        <a:p>
                          <a:r>
                            <a:rPr lang="en-US" altLang="zh-CN" dirty="0"/>
                            <a:t>Optimization goal</a:t>
                          </a:r>
                          <a:endParaRPr lang="zh-CN" altLang="en-US" dirty="0"/>
                        </a:p>
                      </a:txBody>
                      <a:tcPr/>
                    </a:tc>
                    <a:tc>
                      <a:txBody>
                        <a:bodyPr/>
                        <a:lstStyle/>
                        <a:p>
                          <a:endParaRPr lang="zh-CN"/>
                        </a:p>
                      </a:txBody>
                      <a:tcPr>
                        <a:blipFill>
                          <a:blip r:embed="rId2"/>
                          <a:stretch>
                            <a:fillRect l="-100463" t="-247059" r="-201389" b="-156863"/>
                          </a:stretch>
                        </a:blipFill>
                      </a:tcPr>
                    </a:tc>
                    <a:tc>
                      <a:txBody>
                        <a:bodyPr/>
                        <a:lstStyle/>
                        <a:p>
                          <a:endParaRPr lang="zh-CN"/>
                        </a:p>
                      </a:txBody>
                      <a:tcPr>
                        <a:blipFill>
                          <a:blip r:embed="rId2"/>
                          <a:stretch>
                            <a:fillRect l="-200463" t="-247059" r="-101389" b="-156863"/>
                          </a:stretch>
                        </a:blipFill>
                      </a:tcPr>
                    </a:tc>
                    <a:tc>
                      <a:txBody>
                        <a:bodyPr/>
                        <a:lstStyle/>
                        <a:p>
                          <a:endParaRPr lang="zh-CN"/>
                        </a:p>
                      </a:txBody>
                      <a:tcPr>
                        <a:blipFill>
                          <a:blip r:embed="rId2"/>
                          <a:stretch>
                            <a:fillRect l="-300463" t="-247059" r="-1389" b="-156863"/>
                          </a:stretch>
                        </a:blipFill>
                      </a:tcPr>
                    </a:tc>
                    <a:extLst>
                      <a:ext uri="{0D108BD9-81ED-4DB2-BD59-A6C34878D82A}">
                        <a16:rowId xmlns:a16="http://schemas.microsoft.com/office/drawing/2014/main" val="4247651746"/>
                      </a:ext>
                    </a:extLst>
                  </a:tr>
                  <a:tr h="914400">
                    <a:tc>
                      <a:txBody>
                        <a:bodyPr/>
                        <a:lstStyle/>
                        <a:p>
                          <a:r>
                            <a:rPr lang="en-US" altLang="zh-CN" dirty="0"/>
                            <a:t>Learning rule</a:t>
                          </a:r>
                          <a:endParaRPr lang="zh-CN" altLang="en-US" dirty="0"/>
                        </a:p>
                      </a:txBody>
                      <a:tcPr/>
                    </a:tc>
                    <a:tc>
                      <a:txBody>
                        <a:bodyPr/>
                        <a:lstStyle/>
                        <a:p>
                          <a:r>
                            <a:rPr kumimoji="0" lang="en" altLang="zh-CN" b="0" i="0" kern="1200" dirty="0">
                              <a:solidFill>
                                <a:schemeClr val="dk1"/>
                              </a:solidFill>
                              <a:effectLst/>
                              <a:latin typeface="+mn-lt"/>
                              <a:ea typeface="+mn-ea"/>
                              <a:cs typeface="+mn-cs"/>
                            </a:rPr>
                            <a:t>Expected risk minimization or maximum likelihood estimation</a:t>
                          </a:r>
                          <a:endParaRPr lang="zh-CN" altLang="en-US" dirty="0"/>
                        </a:p>
                      </a:txBody>
                      <a:tcPr/>
                    </a:tc>
                    <a:tc>
                      <a:txBody>
                        <a:bodyPr/>
                        <a:lstStyle/>
                        <a:p>
                          <a:r>
                            <a:rPr kumimoji="0" lang="en" altLang="zh-CN" b="0" i="0" kern="1200" dirty="0">
                              <a:solidFill>
                                <a:schemeClr val="dk1"/>
                              </a:solidFill>
                              <a:effectLst/>
                              <a:latin typeface="+mn-lt"/>
                              <a:ea typeface="+mn-ea"/>
                              <a:cs typeface="+mn-cs"/>
                            </a:rPr>
                            <a:t>maximum likelihood estimation</a:t>
                          </a:r>
                          <a:r>
                            <a:rPr kumimoji="0" lang="zh-CN" altLang="en-US" b="0" i="0" kern="1200" dirty="0">
                              <a:solidFill>
                                <a:schemeClr val="dk1"/>
                              </a:solidFill>
                              <a:effectLst/>
                              <a:latin typeface="+mn-lt"/>
                              <a:ea typeface="+mn-ea"/>
                              <a:cs typeface="+mn-cs"/>
                            </a:rPr>
                            <a:t> </a:t>
                          </a:r>
                          <a:r>
                            <a:rPr kumimoji="0" lang="en-US" altLang="zh-CN" b="0" i="0" kern="1200" dirty="0">
                              <a:solidFill>
                                <a:schemeClr val="dk1"/>
                              </a:solidFill>
                              <a:effectLst/>
                              <a:latin typeface="+mn-lt"/>
                              <a:ea typeface="+mn-ea"/>
                              <a:cs typeface="+mn-cs"/>
                            </a:rPr>
                            <a:t>or </a:t>
                          </a:r>
                          <a:r>
                            <a:rPr kumimoji="0" lang="en" altLang="zh-CN" b="0" i="0" kern="1200" dirty="0">
                              <a:solidFill>
                                <a:schemeClr val="dk1"/>
                              </a:solidFill>
                              <a:effectLst/>
                              <a:latin typeface="+mn-lt"/>
                              <a:ea typeface="+mn-ea"/>
                              <a:cs typeface="+mn-cs"/>
                            </a:rPr>
                            <a:t>Minimum reconstruction error</a:t>
                          </a:r>
                          <a:endParaRPr lang="zh-CN" altLang="en-US" dirty="0"/>
                        </a:p>
                      </a:txBody>
                      <a:tcPr/>
                    </a:tc>
                    <a:tc>
                      <a:txBody>
                        <a:bodyPr/>
                        <a:lstStyle/>
                        <a:p>
                          <a:r>
                            <a:rPr lang="en-US" altLang="zh-CN" dirty="0"/>
                            <a:t>Policy evaluation and Policy improvement</a:t>
                          </a:r>
                          <a:endParaRPr lang="zh-CN" altLang="en-US" dirty="0"/>
                        </a:p>
                      </a:txBody>
                      <a:tcPr/>
                    </a:tc>
                    <a:extLst>
                      <a:ext uri="{0D108BD9-81ED-4DB2-BD59-A6C34878D82A}">
                        <a16:rowId xmlns:a16="http://schemas.microsoft.com/office/drawing/2014/main" val="1391816305"/>
                      </a:ext>
                    </a:extLst>
                  </a:tr>
                </a:tbl>
              </a:graphicData>
            </a:graphic>
          </p:graphicFrame>
        </mc:Fallback>
      </mc:AlternateContent>
    </p:spTree>
    <p:extLst>
      <p:ext uri="{BB962C8B-B14F-4D97-AF65-F5344CB8AC3E}">
        <p14:creationId xmlns:p14="http://schemas.microsoft.com/office/powerpoint/2010/main" val="33420431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184DCD-DDB4-2FC0-808C-AE452E54EC63}"/>
              </a:ext>
            </a:extLst>
          </p:cNvPr>
          <p:cNvSpPr>
            <a:spLocks noGrp="1"/>
          </p:cNvSpPr>
          <p:nvPr>
            <p:ph type="title"/>
          </p:nvPr>
        </p:nvSpPr>
        <p:spPr/>
        <p:txBody>
          <a:bodyPr/>
          <a:lstStyle/>
          <a:p>
            <a:r>
              <a:rPr kumimoji="1" lang="en-US" altLang="zh-CN" dirty="0"/>
              <a:t>Typical Supervised Learning</a:t>
            </a:r>
            <a:endParaRPr kumimoji="1" lang="zh-CN" altLang="en-US" dirty="0"/>
          </a:p>
        </p:txBody>
      </p:sp>
      <p:pic>
        <p:nvPicPr>
          <p:cNvPr id="4" name="内容占位符 3">
            <a:extLst>
              <a:ext uri="{FF2B5EF4-FFF2-40B4-BE49-F238E27FC236}">
                <a16:creationId xmlns:a16="http://schemas.microsoft.com/office/drawing/2014/main" id="{F03049F8-4D51-BFBF-253D-181F32E16024}"/>
              </a:ext>
            </a:extLst>
          </p:cNvPr>
          <p:cNvPicPr>
            <a:picLocks noGrp="1" noChangeAspect="1"/>
          </p:cNvPicPr>
          <p:nvPr>
            <p:ph idx="1"/>
          </p:nvPr>
        </p:nvPicPr>
        <p:blipFill>
          <a:blip r:embed="rId2"/>
          <a:stretch>
            <a:fillRect/>
          </a:stretch>
        </p:blipFill>
        <p:spPr>
          <a:xfrm>
            <a:off x="609600" y="1006177"/>
            <a:ext cx="10972800" cy="5379045"/>
          </a:xfrm>
          <a:prstGeom prst="rect">
            <a:avLst/>
          </a:prstGeom>
        </p:spPr>
      </p:pic>
      <p:sp>
        <p:nvSpPr>
          <p:cNvPr id="3" name="文本框 2">
            <a:extLst>
              <a:ext uri="{FF2B5EF4-FFF2-40B4-BE49-F238E27FC236}">
                <a16:creationId xmlns:a16="http://schemas.microsoft.com/office/drawing/2014/main" id="{82406F96-F0C5-18AC-FF84-0CBC61D613AC}"/>
              </a:ext>
            </a:extLst>
          </p:cNvPr>
          <p:cNvSpPr txBox="1"/>
          <p:nvPr/>
        </p:nvSpPr>
        <p:spPr>
          <a:xfrm>
            <a:off x="3505200" y="5482491"/>
            <a:ext cx="1371600" cy="369332"/>
          </a:xfrm>
          <a:prstGeom prst="rect">
            <a:avLst/>
          </a:prstGeom>
          <a:noFill/>
        </p:spPr>
        <p:txBody>
          <a:bodyPr wrap="square" rtlCol="0">
            <a:spAutoFit/>
          </a:bodyPr>
          <a:lstStyle/>
          <a:p>
            <a:r>
              <a:rPr kumimoji="1" lang="en-US" altLang="zh-CN" dirty="0"/>
              <a:t>Regression</a:t>
            </a:r>
            <a:endParaRPr kumimoji="1" lang="zh-CN" altLang="en-US" dirty="0"/>
          </a:p>
        </p:txBody>
      </p:sp>
      <p:sp>
        <p:nvSpPr>
          <p:cNvPr id="5" name="文本框 4">
            <a:extLst>
              <a:ext uri="{FF2B5EF4-FFF2-40B4-BE49-F238E27FC236}">
                <a16:creationId xmlns:a16="http://schemas.microsoft.com/office/drawing/2014/main" id="{EBC32C36-B605-126A-5FFB-DE07ECFFB8B7}"/>
              </a:ext>
            </a:extLst>
          </p:cNvPr>
          <p:cNvSpPr txBox="1"/>
          <p:nvPr/>
        </p:nvSpPr>
        <p:spPr>
          <a:xfrm>
            <a:off x="7391400" y="5482491"/>
            <a:ext cx="1676400" cy="369332"/>
          </a:xfrm>
          <a:prstGeom prst="rect">
            <a:avLst/>
          </a:prstGeom>
          <a:noFill/>
        </p:spPr>
        <p:txBody>
          <a:bodyPr wrap="square" rtlCol="0">
            <a:spAutoFit/>
          </a:bodyPr>
          <a:lstStyle/>
          <a:p>
            <a:r>
              <a:rPr kumimoji="1" lang="en-US" altLang="zh-CN" dirty="0"/>
              <a:t>Classification</a:t>
            </a:r>
            <a:endParaRPr kumimoji="1" lang="zh-CN" altLang="en-US" dirty="0"/>
          </a:p>
        </p:txBody>
      </p:sp>
    </p:spTree>
    <p:extLst>
      <p:ext uri="{BB962C8B-B14F-4D97-AF65-F5344CB8AC3E}">
        <p14:creationId xmlns:p14="http://schemas.microsoft.com/office/powerpoint/2010/main" val="40566232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7ACC2-85C6-E92C-50F9-3B2E8D25A87A}"/>
              </a:ext>
            </a:extLst>
          </p:cNvPr>
          <p:cNvSpPr>
            <a:spLocks noGrp="1"/>
          </p:cNvSpPr>
          <p:nvPr>
            <p:ph type="title"/>
          </p:nvPr>
        </p:nvSpPr>
        <p:spPr/>
        <p:txBody>
          <a:bodyPr/>
          <a:lstStyle/>
          <a:p>
            <a:r>
              <a:rPr kumimoji="1" lang="en-US" altLang="zh-CN" dirty="0"/>
              <a:t>Typical Unsupervised Learning</a:t>
            </a:r>
            <a:endParaRPr kumimoji="1" lang="zh-CN" altLang="en-US" dirty="0"/>
          </a:p>
        </p:txBody>
      </p:sp>
      <p:pic>
        <p:nvPicPr>
          <p:cNvPr id="4" name="内容占位符 3">
            <a:extLst>
              <a:ext uri="{FF2B5EF4-FFF2-40B4-BE49-F238E27FC236}">
                <a16:creationId xmlns:a16="http://schemas.microsoft.com/office/drawing/2014/main" id="{922C3A21-BDE8-9DDA-8467-C65265DD5E2F}"/>
              </a:ext>
            </a:extLst>
          </p:cNvPr>
          <p:cNvPicPr>
            <a:picLocks noGrp="1" noChangeAspect="1"/>
          </p:cNvPicPr>
          <p:nvPr>
            <p:ph idx="1"/>
          </p:nvPr>
        </p:nvPicPr>
        <p:blipFill>
          <a:blip r:embed="rId3"/>
          <a:stretch>
            <a:fillRect/>
          </a:stretch>
        </p:blipFill>
        <p:spPr>
          <a:xfrm>
            <a:off x="618172" y="990600"/>
            <a:ext cx="10955655" cy="5410200"/>
          </a:xfrm>
          <a:prstGeom prst="rect">
            <a:avLst/>
          </a:prstGeom>
        </p:spPr>
      </p:pic>
      <p:sp>
        <p:nvSpPr>
          <p:cNvPr id="3" name="文本框 2">
            <a:extLst>
              <a:ext uri="{FF2B5EF4-FFF2-40B4-BE49-F238E27FC236}">
                <a16:creationId xmlns:a16="http://schemas.microsoft.com/office/drawing/2014/main" id="{32CBC209-0FDE-0EAD-B2AC-A3DFDB4DC448}"/>
              </a:ext>
            </a:extLst>
          </p:cNvPr>
          <p:cNvSpPr txBox="1"/>
          <p:nvPr/>
        </p:nvSpPr>
        <p:spPr>
          <a:xfrm>
            <a:off x="1676400" y="5181600"/>
            <a:ext cx="1371600" cy="369332"/>
          </a:xfrm>
          <a:prstGeom prst="rect">
            <a:avLst/>
          </a:prstGeom>
          <a:noFill/>
        </p:spPr>
        <p:txBody>
          <a:bodyPr wrap="square" rtlCol="0">
            <a:spAutoFit/>
          </a:bodyPr>
          <a:lstStyle/>
          <a:p>
            <a:r>
              <a:rPr kumimoji="1" lang="en-US" altLang="zh-CN" dirty="0"/>
              <a:t>Clustering</a:t>
            </a:r>
            <a:endParaRPr kumimoji="1" lang="zh-CN" altLang="en-US" dirty="0"/>
          </a:p>
        </p:txBody>
      </p:sp>
      <p:sp>
        <p:nvSpPr>
          <p:cNvPr id="5" name="文本框 4">
            <a:extLst>
              <a:ext uri="{FF2B5EF4-FFF2-40B4-BE49-F238E27FC236}">
                <a16:creationId xmlns:a16="http://schemas.microsoft.com/office/drawing/2014/main" id="{8ADA9BD1-C060-575B-92E7-7F8DF998FF92}"/>
              </a:ext>
            </a:extLst>
          </p:cNvPr>
          <p:cNvSpPr txBox="1"/>
          <p:nvPr/>
        </p:nvSpPr>
        <p:spPr>
          <a:xfrm>
            <a:off x="5257800" y="5181600"/>
            <a:ext cx="2362200" cy="369332"/>
          </a:xfrm>
          <a:prstGeom prst="rect">
            <a:avLst/>
          </a:prstGeom>
          <a:noFill/>
        </p:spPr>
        <p:txBody>
          <a:bodyPr wrap="square" rtlCol="0">
            <a:spAutoFit/>
          </a:bodyPr>
          <a:lstStyle/>
          <a:p>
            <a:r>
              <a:rPr kumimoji="1" lang="en-US" altLang="zh-CN" dirty="0"/>
              <a:t>Dimension Reduction</a:t>
            </a:r>
            <a:endParaRPr kumimoji="1" lang="zh-CN" altLang="en-US" dirty="0"/>
          </a:p>
        </p:txBody>
      </p:sp>
      <p:sp>
        <p:nvSpPr>
          <p:cNvPr id="6" name="文本框 5">
            <a:extLst>
              <a:ext uri="{FF2B5EF4-FFF2-40B4-BE49-F238E27FC236}">
                <a16:creationId xmlns:a16="http://schemas.microsoft.com/office/drawing/2014/main" id="{EFB03A74-7237-53DC-B3A7-629E0901E28B}"/>
              </a:ext>
            </a:extLst>
          </p:cNvPr>
          <p:cNvSpPr txBox="1"/>
          <p:nvPr/>
        </p:nvSpPr>
        <p:spPr>
          <a:xfrm>
            <a:off x="9296400" y="5181600"/>
            <a:ext cx="2209800" cy="369332"/>
          </a:xfrm>
          <a:prstGeom prst="rect">
            <a:avLst/>
          </a:prstGeom>
          <a:noFill/>
        </p:spPr>
        <p:txBody>
          <a:bodyPr wrap="square" rtlCol="0">
            <a:spAutoFit/>
          </a:bodyPr>
          <a:lstStyle/>
          <a:p>
            <a:r>
              <a:rPr kumimoji="1" lang="en-US" altLang="zh-CN" dirty="0"/>
              <a:t>Density Estimation</a:t>
            </a:r>
            <a:endParaRPr kumimoji="1" lang="zh-CN" altLang="en-US" dirty="0"/>
          </a:p>
        </p:txBody>
      </p:sp>
    </p:spTree>
    <p:extLst>
      <p:ext uri="{BB962C8B-B14F-4D97-AF65-F5344CB8AC3E}">
        <p14:creationId xmlns:p14="http://schemas.microsoft.com/office/powerpoint/2010/main" val="13613527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en-US" altLang="zh-CN" dirty="0"/>
              <a:t>1.5</a:t>
            </a:r>
            <a:r>
              <a:rPr lang="zh-CN" altLang="en-US" dirty="0"/>
              <a:t> </a:t>
            </a:r>
            <a:r>
              <a:rPr lang="en-US" altLang="zh-CN" dirty="0"/>
              <a:t>Deep Learning</a:t>
            </a:r>
          </a:p>
        </p:txBody>
      </p:sp>
    </p:spTree>
    <p:extLst>
      <p:ext uri="{BB962C8B-B14F-4D97-AF65-F5344CB8AC3E}">
        <p14:creationId xmlns:p14="http://schemas.microsoft.com/office/powerpoint/2010/main" val="122523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en-US" altLang="zh-CN" dirty="0"/>
              <a:t>Chapter 1: Introduction</a:t>
            </a:r>
            <a:endParaRPr lang="zh-CN"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Representation Learning </a:t>
            </a:r>
            <a:r>
              <a:rPr lang="en-US" altLang="zh-CN" dirty="0" err="1"/>
              <a:t>v.s</a:t>
            </a:r>
            <a:r>
              <a:rPr lang="en-US" altLang="zh-CN" dirty="0"/>
              <a:t>. Deep Learning</a:t>
            </a:r>
            <a:endParaRPr lang="zh-CN" altLang="en-US" dirty="0"/>
          </a:p>
        </p:txBody>
      </p:sp>
      <p:sp>
        <p:nvSpPr>
          <p:cNvPr id="3" name="Content Placeholder 2"/>
          <p:cNvSpPr>
            <a:spLocks noGrp="1"/>
          </p:cNvSpPr>
          <p:nvPr>
            <p:ph idx="1"/>
          </p:nvPr>
        </p:nvSpPr>
        <p:spPr/>
        <p:txBody>
          <a:bodyPr/>
          <a:lstStyle/>
          <a:p>
            <a:r>
              <a:rPr lang="en" altLang="zh-CN" dirty="0">
                <a:latin typeface="Arial" panose="020B0604020202020204" pitchFamily="34" charset="0"/>
              </a:rPr>
              <a:t>A good presentation learning strategy must have a certain depth</a:t>
            </a:r>
            <a:endParaRPr lang="en-US" altLang="zh-CN" dirty="0">
              <a:latin typeface="Arial" panose="020B0604020202020204" pitchFamily="34" charset="0"/>
            </a:endParaRPr>
          </a:p>
          <a:p>
            <a:pPr lvl="1"/>
            <a:r>
              <a:rPr lang="en-US" altLang="zh-CN" dirty="0">
                <a:latin typeface="Arial" panose="020B0604020202020204" pitchFamily="34" charset="0"/>
                <a:cs typeface="Arial" panose="020B0604020202020204" pitchFamily="34" charset="0"/>
              </a:rPr>
              <a:t>Feature reuse</a:t>
            </a:r>
          </a:p>
          <a:p>
            <a:pPr lvl="2"/>
            <a:r>
              <a:rPr lang="en-US" altLang="zh-CN" dirty="0">
                <a:latin typeface="Arial" panose="020B0604020202020204" pitchFamily="34" charset="0"/>
                <a:cs typeface="Arial" panose="020B0604020202020204" pitchFamily="34" charset="0"/>
              </a:rPr>
              <a:t>Exponential representation ability</a:t>
            </a:r>
          </a:p>
          <a:p>
            <a:pPr lvl="1"/>
            <a:r>
              <a:rPr lang="en-US" altLang="zh-CN" dirty="0">
                <a:latin typeface="Arial" panose="020B0604020202020204" pitchFamily="34" charset="0"/>
                <a:cs typeface="Arial" panose="020B0604020202020204" pitchFamily="34" charset="0"/>
              </a:rPr>
              <a:t>Abstract representation and invariance</a:t>
            </a:r>
          </a:p>
          <a:p>
            <a:pPr lvl="2"/>
            <a:r>
              <a:rPr lang="en-US" altLang="zh-CN" dirty="0">
                <a:latin typeface="Arial" panose="020B0604020202020204" pitchFamily="34" charset="0"/>
                <a:cs typeface="Arial" panose="020B0604020202020204" pitchFamily="34" charset="0"/>
              </a:rPr>
              <a:t>Abstract representation requires multi-step construction</a:t>
            </a:r>
          </a:p>
          <a:p>
            <a:pPr lvl="2"/>
            <a:endParaRPr lang="zh-CN" altLang="en-US" dirty="0">
              <a:latin typeface="Arial" panose="020B0604020202020204" pitchFamily="34" charset="0"/>
              <a:cs typeface="Arial" panose="020B0604020202020204" pitchFamily="34" charset="0"/>
            </a:endParaRPr>
          </a:p>
        </p:txBody>
      </p:sp>
      <p:sp>
        <p:nvSpPr>
          <p:cNvPr id="4" name="Rectangle 3"/>
          <p:cNvSpPr/>
          <p:nvPr/>
        </p:nvSpPr>
        <p:spPr>
          <a:xfrm>
            <a:off x="1981200" y="5895350"/>
            <a:ext cx="8686800" cy="523220"/>
          </a:xfrm>
          <a:prstGeom prst="rect">
            <a:avLst/>
          </a:prstGeom>
        </p:spPr>
        <p:txBody>
          <a:bodyPr wrap="square">
            <a:spAutoFit/>
          </a:bodyPr>
          <a:lstStyle/>
          <a:p>
            <a:r>
              <a:rPr lang="zh-CN" altLang="en-US" sz="1400" dirty="0"/>
              <a:t>https://mathteachingstrategies.wordpress.com/2008/11/24/concrete-and-abstract-representations-using-mathematical-tools/</a:t>
            </a:r>
          </a:p>
        </p:txBody>
      </p:sp>
      <p:pic>
        <p:nvPicPr>
          <p:cNvPr id="6" name="Picture 2" descr="CRA Problem Example "/>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365250" y="3817514"/>
            <a:ext cx="5918699" cy="2077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6158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Deep Learning</a:t>
            </a:r>
            <a:endParaRPr lang="zh-CN" altLang="en-US" dirty="0"/>
          </a:p>
        </p:txBody>
      </p:sp>
      <p:sp>
        <p:nvSpPr>
          <p:cNvPr id="3" name="内容占位符 2"/>
          <p:cNvSpPr>
            <a:spLocks noGrp="1"/>
          </p:cNvSpPr>
          <p:nvPr>
            <p:ph idx="1"/>
          </p:nvPr>
        </p:nvSpPr>
        <p:spPr/>
        <p:txBody>
          <a:bodyPr/>
          <a:lstStyle/>
          <a:p>
            <a:r>
              <a:rPr lang="en-US" altLang="zh-CN" dirty="0">
                <a:latin typeface="Arial" panose="020B0604020202020204" pitchFamily="34" charset="0"/>
              </a:rPr>
              <a:t>Deep Learning = Representation Learning + Decision/Prediction Learning</a:t>
            </a:r>
            <a:endParaRPr lang="zh-CN" altLang="en-US" dirty="0">
              <a:latin typeface="Arial" panose="020B0604020202020204" pitchFamily="34" charset="0"/>
            </a:endParaRPr>
          </a:p>
        </p:txBody>
      </p:sp>
      <p:pic>
        <p:nvPicPr>
          <p:cNvPr id="5" name="图片 4"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83814" y="2756789"/>
            <a:ext cx="8224372" cy="1344421"/>
          </a:xfrm>
          <a:prstGeom prst="rect">
            <a:avLst/>
          </a:prstGeom>
        </p:spPr>
      </p:pic>
      <p:sp>
        <p:nvSpPr>
          <p:cNvPr id="4" name="文本框 3">
            <a:extLst>
              <a:ext uri="{FF2B5EF4-FFF2-40B4-BE49-F238E27FC236}">
                <a16:creationId xmlns:a16="http://schemas.microsoft.com/office/drawing/2014/main" id="{007EF54B-E159-8008-382E-A28F4F600323}"/>
              </a:ext>
            </a:extLst>
          </p:cNvPr>
          <p:cNvSpPr txBox="1"/>
          <p:nvPr/>
        </p:nvSpPr>
        <p:spPr>
          <a:xfrm>
            <a:off x="3295650" y="4498975"/>
            <a:ext cx="5600700" cy="954107"/>
          </a:xfrm>
          <a:prstGeom prst="rect">
            <a:avLst/>
          </a:prstGeom>
          <a:noFill/>
        </p:spPr>
        <p:txBody>
          <a:bodyPr wrap="square" rtlCol="0">
            <a:spAutoFit/>
          </a:bodyPr>
          <a:lstStyle/>
          <a:p>
            <a:pPr algn="ctr"/>
            <a:r>
              <a:rPr lang="en" altLang="zh-CN" sz="2800" b="0" i="0" dirty="0">
                <a:solidFill>
                  <a:srgbClr val="FF0000"/>
                </a:solidFill>
                <a:effectLst/>
                <a:latin typeface="Arial" panose="020B0604020202020204" pitchFamily="34" charset="0"/>
              </a:rPr>
              <a:t>Contribution distribution problem</a:t>
            </a:r>
            <a:endParaRPr kumimoji="1" lang="en-US" altLang="zh-CN" sz="2800" dirty="0">
              <a:solidFill>
                <a:srgbClr val="FF0000"/>
              </a:solidFill>
            </a:endParaRPr>
          </a:p>
          <a:p>
            <a:pPr algn="ctr"/>
            <a:r>
              <a:rPr kumimoji="1" lang="zh-CN" altLang="en-US" sz="2800" dirty="0">
                <a:solidFill>
                  <a:srgbClr val="FF0000"/>
                </a:solidFill>
              </a:rPr>
              <a:t>贡献度分配问题</a:t>
            </a:r>
          </a:p>
        </p:txBody>
      </p:sp>
    </p:spTree>
    <p:extLst>
      <p:ext uri="{BB962C8B-B14F-4D97-AF65-F5344CB8AC3E}">
        <p14:creationId xmlns:p14="http://schemas.microsoft.com/office/powerpoint/2010/main" val="40071801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CN" dirty="0"/>
              <a:t>Representation Learning </a:t>
            </a:r>
            <a:r>
              <a:rPr lang="en-US" altLang="zh-CN" dirty="0" err="1"/>
              <a:t>v.s</a:t>
            </a:r>
            <a:r>
              <a:rPr lang="en-US" altLang="zh-CN" dirty="0"/>
              <a:t>. Deep Learning (End-to-End)</a:t>
            </a:r>
            <a:endParaRPr lang="zh-CN" altLang="en-US" dirty="0"/>
          </a:p>
        </p:txBody>
      </p:sp>
      <p:pic>
        <p:nvPicPr>
          <p:cNvPr id="6" name="Content Placeholder 3">
            <a:extLst>
              <a:ext uri="{FF2B5EF4-FFF2-40B4-BE49-F238E27FC236}">
                <a16:creationId xmlns:a16="http://schemas.microsoft.com/office/drawing/2014/main" id="{6A3E8091-5FA8-4B39-A29F-E83715E4568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bwMode="auto">
          <a:xfrm>
            <a:off x="1752600" y="1676400"/>
            <a:ext cx="8229600" cy="394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91596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 altLang="zh-CN" b="0" i="0" dirty="0">
                <a:solidFill>
                  <a:srgbClr val="333333"/>
                </a:solidFill>
                <a:effectLst/>
                <a:latin typeface="Arial" panose="020B0604020202020204" pitchFamily="34" charset="0"/>
              </a:rPr>
              <a:t>Mathematical Description of Deep </a:t>
            </a:r>
            <a:r>
              <a:rPr lang="en" altLang="zh-CN" dirty="0">
                <a:solidFill>
                  <a:srgbClr val="333333"/>
                </a:solidFill>
                <a:latin typeface="Arial" panose="020B0604020202020204" pitchFamily="34" charset="0"/>
              </a:rPr>
              <a:t>L</a:t>
            </a:r>
            <a:r>
              <a:rPr lang="en" altLang="zh-CN" b="0" i="0" dirty="0">
                <a:solidFill>
                  <a:srgbClr val="333333"/>
                </a:solidFill>
                <a:effectLst/>
                <a:latin typeface="Arial" panose="020B0604020202020204" pitchFamily="34" charset="0"/>
              </a:rPr>
              <a:t>earning</a:t>
            </a:r>
            <a:endParaRPr lang="en-US" altLang="zh-CN" dirty="0"/>
          </a:p>
        </p:txBody>
      </p:sp>
      <mc:AlternateContent xmlns:mc="http://schemas.openxmlformats.org/markup-compatibility/2006" xmlns:a14="http://schemas.microsoft.com/office/drawing/2010/main">
        <mc:Choice Requires="a14">
          <p:graphicFrame>
            <p:nvGraphicFramePr>
              <p:cNvPr id="11" name="图示 10"/>
              <p:cNvGraphicFramePr/>
              <p:nvPr>
                <p:extLst>
                  <p:ext uri="{D42A27DB-BD31-4B8C-83A1-F6EECF244321}">
                    <p14:modId xmlns:p14="http://schemas.microsoft.com/office/powerpoint/2010/main" val="2450199672"/>
                  </p:ext>
                </p:extLst>
              </p:nvPr>
            </p:nvGraphicFramePr>
            <p:xfrm>
              <a:off x="3613214" y="2135354"/>
              <a:ext cx="4114800" cy="25059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xmlns="">
          <p:graphicFrame>
            <p:nvGraphicFramePr>
              <p:cNvPr id="11" name="图示 10"/>
              <p:cNvGraphicFramePr/>
              <p:nvPr>
                <p:extLst>
                  <p:ext uri="{D42A27DB-BD31-4B8C-83A1-F6EECF244321}">
                    <p14:modId xmlns:p14="http://schemas.microsoft.com/office/powerpoint/2010/main" val="2450199672"/>
                  </p:ext>
                </p:extLst>
              </p:nvPr>
            </p:nvGraphicFramePr>
            <p:xfrm>
              <a:off x="3613214" y="2135354"/>
              <a:ext cx="4114800" cy="250595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mc:Fallback>
      </mc:AlternateContent>
      <p:sp>
        <p:nvSpPr>
          <p:cNvPr id="12" name="文本框 11"/>
          <p:cNvSpPr txBox="1"/>
          <p:nvPr/>
        </p:nvSpPr>
        <p:spPr>
          <a:xfrm>
            <a:off x="8131116" y="2145268"/>
            <a:ext cx="1954381" cy="369332"/>
          </a:xfrm>
          <a:prstGeom prst="rect">
            <a:avLst/>
          </a:prstGeom>
          <a:noFill/>
        </p:spPr>
        <p:txBody>
          <a:bodyPr wrap="none" rtlCol="0">
            <a:spAutoFit/>
          </a:bodyPr>
          <a:lstStyle/>
          <a:p>
            <a:r>
              <a:rPr lang="en-US" altLang="zh-CN" dirty="0"/>
              <a:t>Shallow Learning</a:t>
            </a:r>
            <a:endParaRPr lang="zh-CN" altLang="en-US" dirty="0"/>
          </a:p>
        </p:txBody>
      </p:sp>
      <p:sp>
        <p:nvSpPr>
          <p:cNvPr id="13" name="文本框 12"/>
          <p:cNvSpPr txBox="1"/>
          <p:nvPr/>
        </p:nvSpPr>
        <p:spPr>
          <a:xfrm>
            <a:off x="8131116" y="4271974"/>
            <a:ext cx="1697901" cy="369332"/>
          </a:xfrm>
          <a:prstGeom prst="rect">
            <a:avLst/>
          </a:prstGeom>
          <a:noFill/>
        </p:spPr>
        <p:txBody>
          <a:bodyPr wrap="none" rtlCol="0">
            <a:spAutoFit/>
          </a:bodyPr>
          <a:lstStyle/>
          <a:p>
            <a:r>
              <a:rPr lang="en-US" altLang="zh-CN" dirty="0"/>
              <a:t>Deep Learning</a:t>
            </a:r>
            <a:endParaRPr lang="zh-CN" altLang="en-US" dirty="0"/>
          </a:p>
        </p:txBody>
      </p:sp>
      <mc:AlternateContent xmlns:mc="http://schemas.openxmlformats.org/markup-compatibility/2006" xmlns:a14="http://schemas.microsoft.com/office/drawing/2010/main">
        <mc:Choice Requires="a14">
          <p:sp>
            <p:nvSpPr>
              <p:cNvPr id="14" name="矩形 13"/>
              <p:cNvSpPr/>
              <p:nvPr/>
            </p:nvSpPr>
            <p:spPr>
              <a:xfrm>
                <a:off x="1981200" y="5390506"/>
                <a:ext cx="8382000" cy="783869"/>
              </a:xfrm>
              <a:prstGeom prst="rect">
                <a:avLst/>
              </a:prstGeom>
            </p:spPr>
            <p:txBody>
              <a:bodyPr wrap="square">
                <a:spAutoFit/>
              </a:bodyPr>
              <a:lstStyle/>
              <a:p>
                <a:pPr lvl="0"/>
                <a:r>
                  <a:rPr lang="en-US" altLang="zh-CN" dirty="0">
                    <a:solidFill>
                      <a:srgbClr val="FF0000"/>
                    </a:solidFill>
                    <a:latin typeface="Cambria Math" panose="02040503050406030204" pitchFamily="18" charset="0"/>
                  </a:rPr>
                  <a:t>When </a:t>
                </a:r>
                <a14:m>
                  <m:oMath xmlns:m="http://schemas.openxmlformats.org/officeDocument/2006/math">
                    <m:sSup>
                      <m:sSupPr>
                        <m:ctrlPr>
                          <a:rPr lang="en-US" altLang="zh-CN" b="0" i="1" smtClean="0">
                            <a:solidFill>
                              <a:srgbClr val="FF0000"/>
                            </a:solidFill>
                            <a:latin typeface="Cambria Math" panose="02040503050406030204" pitchFamily="18" charset="0"/>
                            <a:ea typeface="Cambria Math" panose="02040503050406030204" pitchFamily="18" charset="0"/>
                          </a:rPr>
                        </m:ctrlPr>
                      </m:sSupPr>
                      <m:e>
                        <m:r>
                          <a:rPr lang="pt-BR" altLang="zh-CN">
                            <a:solidFill>
                              <a:srgbClr val="FF0000"/>
                            </a:solidFill>
                            <a:latin typeface="Cambria Math" panose="02040503050406030204" pitchFamily="18" charset="0"/>
                            <a:ea typeface="Cambria Math" panose="02040503050406030204" pitchFamily="18" charset="0"/>
                          </a:rPr>
                          <m:t>𝑓</m:t>
                        </m:r>
                      </m:e>
                      <m:sup>
                        <m:r>
                          <a:rPr lang="en-US" altLang="zh-CN" b="0" i="1" smtClean="0">
                            <a:solidFill>
                              <a:srgbClr val="FF0000"/>
                            </a:solidFill>
                            <a:latin typeface="Cambria Math" panose="02040503050406030204" pitchFamily="18" charset="0"/>
                            <a:ea typeface="Cambria Math" panose="02040503050406030204" pitchFamily="18" charset="0"/>
                          </a:rPr>
                          <m:t>𝑙</m:t>
                        </m:r>
                      </m:sup>
                    </m:sSup>
                    <m:d>
                      <m:dPr>
                        <m:ctrlPr>
                          <a:rPr lang="pt-BR" altLang="zh-CN" i="1">
                            <a:solidFill>
                              <a:srgbClr val="FF0000"/>
                            </a:solidFill>
                            <a:latin typeface="Cambria Math" panose="02040503050406030204" pitchFamily="18" charset="0"/>
                            <a:ea typeface="Cambria Math" panose="02040503050406030204" pitchFamily="18" charset="0"/>
                          </a:rPr>
                        </m:ctrlPr>
                      </m:dPr>
                      <m:e>
                        <m:r>
                          <a:rPr lang="pt-BR" altLang="zh-CN">
                            <a:solidFill>
                              <a:srgbClr val="FF0000"/>
                            </a:solidFill>
                            <a:latin typeface="Cambria Math" panose="02040503050406030204" pitchFamily="18" charset="0"/>
                            <a:ea typeface="Cambria Math" panose="02040503050406030204" pitchFamily="18" charset="0"/>
                          </a:rPr>
                          <m:t>𝑥</m:t>
                        </m:r>
                      </m:e>
                    </m:d>
                  </m:oMath>
                </a14:m>
                <a:r>
                  <a:rPr lang="en-US" altLang="zh-CN" dirty="0">
                    <a:solidFill>
                      <a:srgbClr val="FF0000"/>
                    </a:solidFill>
                    <a:latin typeface="Cambria Math" panose="02040503050406030204" pitchFamily="18" charset="0"/>
                  </a:rPr>
                  <a:t> is continuous, such as </a:t>
                </a:r>
                <a14:m>
                  <m:oMath xmlns:m="http://schemas.openxmlformats.org/officeDocument/2006/math">
                    <m:sSup>
                      <m:sSupPr>
                        <m:ctrlPr>
                          <a:rPr lang="en-US" altLang="zh-CN" b="0" i="1" smtClean="0">
                            <a:solidFill>
                              <a:srgbClr val="FF0000"/>
                            </a:solidFill>
                            <a:latin typeface="Cambria Math" panose="02040503050406030204" pitchFamily="18" charset="0"/>
                            <a:ea typeface="Cambria Math" panose="02040503050406030204" pitchFamily="18" charset="0"/>
                          </a:rPr>
                        </m:ctrlPr>
                      </m:sSupPr>
                      <m:e>
                        <m:r>
                          <a:rPr lang="pt-BR" altLang="zh-CN">
                            <a:solidFill>
                              <a:srgbClr val="FF0000"/>
                            </a:solidFill>
                            <a:latin typeface="Cambria Math" panose="02040503050406030204" pitchFamily="18" charset="0"/>
                            <a:ea typeface="Cambria Math" panose="02040503050406030204" pitchFamily="18" charset="0"/>
                          </a:rPr>
                          <m:t>𝑓</m:t>
                        </m:r>
                      </m:e>
                      <m:sup>
                        <m:r>
                          <a:rPr lang="en-US" altLang="zh-CN" b="0" i="1" smtClean="0">
                            <a:solidFill>
                              <a:srgbClr val="FF0000"/>
                            </a:solidFill>
                            <a:latin typeface="Cambria Math" panose="02040503050406030204" pitchFamily="18" charset="0"/>
                            <a:ea typeface="Cambria Math" panose="02040503050406030204" pitchFamily="18" charset="0"/>
                          </a:rPr>
                          <m:t>𝑙</m:t>
                        </m:r>
                      </m:sup>
                    </m:sSup>
                    <m:d>
                      <m:dPr>
                        <m:ctrlPr>
                          <a:rPr lang="pt-BR" altLang="zh-CN" i="1">
                            <a:solidFill>
                              <a:srgbClr val="FF0000"/>
                            </a:solidFill>
                            <a:latin typeface="Cambria Math" panose="02040503050406030204" pitchFamily="18" charset="0"/>
                            <a:ea typeface="Cambria Math" panose="02040503050406030204" pitchFamily="18" charset="0"/>
                          </a:rPr>
                        </m:ctrlPr>
                      </m:dPr>
                      <m:e>
                        <m:r>
                          <a:rPr lang="pt-BR" altLang="zh-CN">
                            <a:solidFill>
                              <a:srgbClr val="FF0000"/>
                            </a:solidFill>
                            <a:latin typeface="Cambria Math" panose="02040503050406030204" pitchFamily="18" charset="0"/>
                            <a:ea typeface="Cambria Math" panose="02040503050406030204" pitchFamily="18" charset="0"/>
                          </a:rPr>
                          <m:t>𝑥</m:t>
                        </m:r>
                      </m:e>
                    </m:d>
                    <m:r>
                      <a:rPr lang="en-US" altLang="zh-CN" i="1">
                        <a:solidFill>
                          <a:srgbClr val="FF0000"/>
                        </a:solidFill>
                        <a:latin typeface="Cambria Math" panose="02040503050406030204" pitchFamily="18" charset="0"/>
                        <a:ea typeface="Cambria Math" panose="02040503050406030204" pitchFamily="18" charset="0"/>
                      </a:rPr>
                      <m:t>=</m:t>
                    </m:r>
                    <m:r>
                      <a:rPr lang="zh-CN" altLang="en-US" i="1">
                        <a:solidFill>
                          <a:srgbClr val="FF0000"/>
                        </a:solidFill>
                        <a:latin typeface="Cambria Math" panose="02040503050406030204" pitchFamily="18" charset="0"/>
                      </a:rPr>
                      <m:t>𝜎</m:t>
                    </m:r>
                    <m:d>
                      <m:dPr>
                        <m:ctrlPr>
                          <a:rPr lang="en-US" altLang="zh-CN" i="1">
                            <a:solidFill>
                              <a:srgbClr val="FF0000"/>
                            </a:solidFill>
                            <a:latin typeface="Cambria Math" panose="02040503050406030204" pitchFamily="18" charset="0"/>
                            <a:ea typeface="Cambria Math" panose="02040503050406030204" pitchFamily="18" charset="0"/>
                          </a:rPr>
                        </m:ctrlPr>
                      </m:dPr>
                      <m:e>
                        <m:sSup>
                          <m:sSupPr>
                            <m:ctrlPr>
                              <a:rPr lang="en-US" altLang="zh-CN" b="0" i="1" smtClean="0">
                                <a:solidFill>
                                  <a:srgbClr val="FF0000"/>
                                </a:solidFill>
                                <a:latin typeface="Cambria Math" panose="02040503050406030204" pitchFamily="18" charset="0"/>
                                <a:ea typeface="Cambria Math" panose="02040503050406030204" pitchFamily="18" charset="0"/>
                              </a:rPr>
                            </m:ctrlPr>
                          </m:sSupPr>
                          <m:e>
                            <m:r>
                              <a:rPr lang="en-US" altLang="zh-CN" i="1">
                                <a:solidFill>
                                  <a:srgbClr val="FF0000"/>
                                </a:solidFill>
                                <a:latin typeface="Cambria Math" panose="02040503050406030204" pitchFamily="18" charset="0"/>
                                <a:ea typeface="Cambria Math" panose="02040503050406030204" pitchFamily="18" charset="0"/>
                              </a:rPr>
                              <m:t>𝑊</m:t>
                            </m:r>
                          </m:e>
                          <m:sup>
                            <m:r>
                              <a:rPr lang="en-US" altLang="zh-CN" b="0" i="1" smtClean="0">
                                <a:solidFill>
                                  <a:srgbClr val="FF0000"/>
                                </a:solidFill>
                                <a:latin typeface="Cambria Math" panose="02040503050406030204" pitchFamily="18" charset="0"/>
                                <a:ea typeface="Cambria Math" panose="02040503050406030204" pitchFamily="18" charset="0"/>
                              </a:rPr>
                              <m:t>(</m:t>
                            </m:r>
                            <m:r>
                              <a:rPr lang="en-US" altLang="zh-CN" b="0" i="1" smtClean="0">
                                <a:solidFill>
                                  <a:srgbClr val="FF0000"/>
                                </a:solidFill>
                                <a:latin typeface="Cambria Math" panose="02040503050406030204" pitchFamily="18" charset="0"/>
                                <a:ea typeface="Cambria Math" panose="02040503050406030204" pitchFamily="18" charset="0"/>
                              </a:rPr>
                              <m:t>𝑙</m:t>
                            </m:r>
                            <m:r>
                              <a:rPr lang="en-US" altLang="zh-CN" b="0" i="1" smtClean="0">
                                <a:solidFill>
                                  <a:srgbClr val="FF0000"/>
                                </a:solidFill>
                                <a:latin typeface="Cambria Math" panose="02040503050406030204" pitchFamily="18" charset="0"/>
                                <a:ea typeface="Cambria Math" panose="02040503050406030204" pitchFamily="18" charset="0"/>
                              </a:rPr>
                              <m:t>)</m:t>
                            </m:r>
                          </m:sup>
                        </m:sSup>
                        <m:sSup>
                          <m:sSupPr>
                            <m:ctrlPr>
                              <a:rPr lang="en-US" altLang="zh-CN" b="0" i="1" smtClean="0">
                                <a:solidFill>
                                  <a:srgbClr val="FF0000"/>
                                </a:solidFill>
                                <a:latin typeface="Cambria Math" panose="02040503050406030204" pitchFamily="18" charset="0"/>
                                <a:ea typeface="Cambria Math" panose="02040503050406030204" pitchFamily="18" charset="0"/>
                              </a:rPr>
                            </m:ctrlPr>
                          </m:sSupPr>
                          <m:e>
                            <m:r>
                              <a:rPr lang="en-US" altLang="zh-CN" b="0" i="1" smtClean="0">
                                <a:solidFill>
                                  <a:srgbClr val="FF0000"/>
                                </a:solidFill>
                                <a:latin typeface="Cambria Math" panose="02040503050406030204" pitchFamily="18" charset="0"/>
                                <a:ea typeface="Cambria Math" panose="02040503050406030204" pitchFamily="18" charset="0"/>
                              </a:rPr>
                              <m:t>𝑓</m:t>
                            </m:r>
                          </m:e>
                          <m:sup>
                            <m:r>
                              <a:rPr lang="en-US" altLang="zh-CN" b="0" i="1" smtClean="0">
                                <a:solidFill>
                                  <a:srgbClr val="FF0000"/>
                                </a:solidFill>
                                <a:latin typeface="Cambria Math" panose="02040503050406030204" pitchFamily="18" charset="0"/>
                                <a:ea typeface="Cambria Math" panose="02040503050406030204" pitchFamily="18" charset="0"/>
                              </a:rPr>
                              <m:t>𝑙</m:t>
                            </m:r>
                            <m:r>
                              <a:rPr lang="en-US" altLang="zh-CN" b="0" i="1" smtClean="0">
                                <a:solidFill>
                                  <a:srgbClr val="FF0000"/>
                                </a:solidFill>
                                <a:latin typeface="Cambria Math" panose="02040503050406030204" pitchFamily="18" charset="0"/>
                                <a:ea typeface="Cambria Math" panose="02040503050406030204" pitchFamily="18" charset="0"/>
                              </a:rPr>
                              <m:t>−1</m:t>
                            </m:r>
                          </m:sup>
                        </m:sSup>
                        <m:d>
                          <m:dPr>
                            <m:ctrlPr>
                              <a:rPr lang="pt-BR" altLang="zh-CN" i="1">
                                <a:solidFill>
                                  <a:srgbClr val="FF0000"/>
                                </a:solidFill>
                                <a:latin typeface="Cambria Math" panose="02040503050406030204" pitchFamily="18" charset="0"/>
                                <a:ea typeface="Cambria Math" panose="02040503050406030204" pitchFamily="18" charset="0"/>
                              </a:rPr>
                            </m:ctrlPr>
                          </m:dPr>
                          <m:e>
                            <m:r>
                              <a:rPr lang="en-US" altLang="zh-CN" b="0" i="1" smtClean="0">
                                <a:solidFill>
                                  <a:srgbClr val="FF0000"/>
                                </a:solidFill>
                                <a:latin typeface="Cambria Math" panose="02040503050406030204" pitchFamily="18" charset="0"/>
                                <a:ea typeface="Cambria Math" panose="02040503050406030204" pitchFamily="18" charset="0"/>
                              </a:rPr>
                              <m:t>𝑥</m:t>
                            </m:r>
                          </m:e>
                        </m:d>
                      </m:e>
                    </m:d>
                  </m:oMath>
                </a14:m>
                <a:r>
                  <a:rPr lang="zh-CN" altLang="en-US" dirty="0">
                    <a:solidFill>
                      <a:srgbClr val="FF0000"/>
                    </a:solidFill>
                    <a:latin typeface="Cambria Math" panose="02040503050406030204" pitchFamily="18" charset="0"/>
                    <a:ea typeface="Cambria Math" panose="02040503050406030204" pitchFamily="18" charset="0"/>
                  </a:rPr>
                  <a:t>，</a:t>
                </a:r>
                <a:r>
                  <a:rPr lang="en-US" altLang="zh-CN" dirty="0">
                    <a:solidFill>
                      <a:srgbClr val="FF0000"/>
                    </a:solidFill>
                    <a:latin typeface="Cambria Math" panose="02040503050406030204" pitchFamily="18" charset="0"/>
                    <a:ea typeface="Cambria Math" panose="02040503050406030204" pitchFamily="18" charset="0"/>
                  </a:rPr>
                  <a:t>this composite function is called “Neural Network”.</a:t>
                </a:r>
              </a:p>
            </p:txBody>
          </p:sp>
        </mc:Choice>
        <mc:Fallback xmlns="">
          <p:sp>
            <p:nvSpPr>
              <p:cNvPr id="14" name="矩形 13"/>
              <p:cNvSpPr>
                <a:spLocks noRot="1" noChangeAspect="1" noMove="1" noResize="1" noEditPoints="1" noAdjustHandles="1" noChangeArrowheads="1" noChangeShapeType="1" noTextEdit="1"/>
              </p:cNvSpPr>
              <p:nvPr/>
            </p:nvSpPr>
            <p:spPr>
              <a:xfrm>
                <a:off x="1981200" y="5390506"/>
                <a:ext cx="8382000" cy="783869"/>
              </a:xfrm>
              <a:prstGeom prst="rect">
                <a:avLst/>
              </a:prstGeom>
              <a:blipFill>
                <a:blip r:embed="rId13"/>
                <a:stretch>
                  <a:fillRect l="-605"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3505200" y="4994898"/>
                <a:ext cx="6120393" cy="369332"/>
              </a:xfrm>
              <a:prstGeom prst="rect">
                <a:avLst/>
              </a:prstGeom>
            </p:spPr>
            <p:txBody>
              <a:bodyPr wrap="none">
                <a:spAutoFit/>
              </a:bodyPr>
              <a:lstStyle/>
              <a:p>
                <a:pPr lvl="0"/>
                <a14:m>
                  <m:oMath xmlns:m="http://schemas.openxmlformats.org/officeDocument/2006/math">
                    <m:r>
                      <a:rPr lang="pt-BR" altLang="zh-CN" smtClean="0">
                        <a:solidFill>
                          <a:schemeClr val="tx1"/>
                        </a:solidFill>
                        <a:latin typeface="Cambria Math" panose="02040503050406030204" pitchFamily="18" charset="0"/>
                        <a:ea typeface="Cambria Math" panose="02040503050406030204" pitchFamily="18" charset="0"/>
                      </a:rPr>
                      <m:t>𝑓</m:t>
                    </m:r>
                    <m:r>
                      <m:rPr>
                        <m:sty m:val="p"/>
                      </m:rPr>
                      <a:rPr lang="en-US" altLang="zh-CN" i="1" baseline="30000">
                        <a:solidFill>
                          <a:schemeClr val="tx1"/>
                        </a:solidFill>
                        <a:latin typeface="Cambria Math" panose="02040503050406030204" pitchFamily="18" charset="0"/>
                        <a:ea typeface="Cambria Math" panose="02040503050406030204" pitchFamily="18" charset="0"/>
                      </a:rPr>
                      <m:t>l</m:t>
                    </m:r>
                    <m:d>
                      <m:dPr>
                        <m:ctrlPr>
                          <a:rPr lang="pt-BR" altLang="zh-CN" i="1">
                            <a:solidFill>
                              <a:schemeClr val="tx1"/>
                            </a:solidFill>
                            <a:latin typeface="Cambria Math" panose="02040503050406030204" pitchFamily="18" charset="0"/>
                            <a:ea typeface="Cambria Math" panose="02040503050406030204" pitchFamily="18" charset="0"/>
                          </a:rPr>
                        </m:ctrlPr>
                      </m:dPr>
                      <m:e>
                        <m:r>
                          <a:rPr lang="pt-BR" altLang="zh-CN">
                            <a:solidFill>
                              <a:schemeClr val="tx1"/>
                            </a:solidFill>
                            <a:latin typeface="Cambria Math" panose="02040503050406030204" pitchFamily="18" charset="0"/>
                            <a:ea typeface="Cambria Math" panose="02040503050406030204" pitchFamily="18" charset="0"/>
                          </a:rPr>
                          <m:t>𝑥</m:t>
                        </m:r>
                      </m:e>
                    </m:d>
                  </m:oMath>
                </a14:m>
                <a:r>
                  <a:rPr lang="en-US" altLang="zh-CN" dirty="0">
                    <a:solidFill>
                      <a:schemeClr val="tx1"/>
                    </a:solidFill>
                    <a:latin typeface="Cambria Math" panose="02040503050406030204" pitchFamily="18" charset="0"/>
                  </a:rPr>
                  <a:t> is non-linear function, and </a:t>
                </a:r>
                <a:r>
                  <a:rPr lang="en" altLang="zh-CN" dirty="0"/>
                  <a:t>not necessarily continuous</a:t>
                </a:r>
                <a:endParaRPr lang="en-US" altLang="zh-CN" dirty="0">
                  <a:solidFill>
                    <a:schemeClr val="tx1"/>
                  </a:solidFill>
                  <a:latin typeface="Cambria Math" panose="020405030504060302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3505200" y="4994898"/>
                <a:ext cx="6120393" cy="369332"/>
              </a:xfrm>
              <a:prstGeom prst="rect">
                <a:avLst/>
              </a:prstGeom>
              <a:blipFill>
                <a:blip r:embed="rId14"/>
                <a:stretch>
                  <a:fillRect l="-415" t="-10000" b="-26667"/>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18630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graphicEl>
                                              <a:dgm id="{FCD6CC03-B4F7-430C-98D0-115893192BDE}"/>
                                            </p:graphicEl>
                                          </p:spTgt>
                                        </p:tgtEl>
                                        <p:attrNameLst>
                                          <p:attrName>style.visibility</p:attrName>
                                        </p:attrNameLst>
                                      </p:cBhvr>
                                      <p:to>
                                        <p:strVal val="visible"/>
                                      </p:to>
                                    </p:set>
                                    <p:animEffect transition="in" filter="fade">
                                      <p:cBhvr>
                                        <p:cTn id="7" dur="500"/>
                                        <p:tgtEl>
                                          <p:spTgt spid="11">
                                            <p:graphicEl>
                                              <a:dgm id="{FCD6CC03-B4F7-430C-98D0-115893192BDE}"/>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graphicEl>
                                              <a:dgm id="{4EF64793-5BF1-44BB-A21B-0135AFBD46AF}"/>
                                            </p:graphicEl>
                                          </p:spTgt>
                                        </p:tgtEl>
                                        <p:attrNameLst>
                                          <p:attrName>style.visibility</p:attrName>
                                        </p:attrNameLst>
                                      </p:cBhvr>
                                      <p:to>
                                        <p:strVal val="visible"/>
                                      </p:to>
                                    </p:set>
                                    <p:animEffect transition="in" filter="fade">
                                      <p:cBhvr>
                                        <p:cTn id="15" dur="500"/>
                                        <p:tgtEl>
                                          <p:spTgt spid="11">
                                            <p:graphicEl>
                                              <a:dgm id="{4EF64793-5BF1-44BB-A21B-0135AFBD46AF}"/>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graphicEl>
                                              <a:dgm id="{9FCB7101-7B41-4F46-B29A-8B98CB20ACF4}"/>
                                            </p:graphicEl>
                                          </p:spTgt>
                                        </p:tgtEl>
                                        <p:attrNameLst>
                                          <p:attrName>style.visibility</p:attrName>
                                        </p:attrNameLst>
                                      </p:cBhvr>
                                      <p:to>
                                        <p:strVal val="visible"/>
                                      </p:to>
                                    </p:set>
                                    <p:animEffect transition="in" filter="fade">
                                      <p:cBhvr>
                                        <p:cTn id="18" dur="500"/>
                                        <p:tgtEl>
                                          <p:spTgt spid="11">
                                            <p:graphicEl>
                                              <a:dgm id="{9FCB7101-7B41-4F46-B29A-8B98CB20ACF4}"/>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graphicEl>
                                              <a:dgm id="{0E188FDA-3031-47C5-A37C-074F9C682AE9}"/>
                                            </p:graphicEl>
                                          </p:spTgt>
                                        </p:tgtEl>
                                        <p:attrNameLst>
                                          <p:attrName>style.visibility</p:attrName>
                                        </p:attrNameLst>
                                      </p:cBhvr>
                                      <p:to>
                                        <p:strVal val="visible"/>
                                      </p:to>
                                    </p:set>
                                    <p:animEffect transition="in" filter="fade">
                                      <p:cBhvr>
                                        <p:cTn id="23" dur="500"/>
                                        <p:tgtEl>
                                          <p:spTgt spid="11">
                                            <p:graphicEl>
                                              <a:dgm id="{0E188FDA-3031-47C5-A37C-074F9C682AE9}"/>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graphicEl>
                                              <a:dgm id="{18185A6C-2422-400B-9E45-ECC7B0CECAC8}"/>
                                            </p:graphicEl>
                                          </p:spTgt>
                                        </p:tgtEl>
                                        <p:attrNameLst>
                                          <p:attrName>style.visibility</p:attrName>
                                        </p:attrNameLst>
                                      </p:cBhvr>
                                      <p:to>
                                        <p:strVal val="visible"/>
                                      </p:to>
                                    </p:set>
                                    <p:animEffect transition="in" filter="fade">
                                      <p:cBhvr>
                                        <p:cTn id="26" dur="500"/>
                                        <p:tgtEl>
                                          <p:spTgt spid="11">
                                            <p:graphicEl>
                                              <a:dgm id="{18185A6C-2422-400B-9E45-ECC7B0CECAC8}"/>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graphicEl>
                                              <a:dgm id="{CF55BC5C-1C33-4983-911D-EF7A771C9BEC}"/>
                                            </p:graphicEl>
                                          </p:spTgt>
                                        </p:tgtEl>
                                        <p:attrNameLst>
                                          <p:attrName>style.visibility</p:attrName>
                                        </p:attrNameLst>
                                      </p:cBhvr>
                                      <p:to>
                                        <p:strVal val="visible"/>
                                      </p:to>
                                    </p:set>
                                    <p:animEffect transition="in" filter="fade">
                                      <p:cBhvr>
                                        <p:cTn id="31" dur="500"/>
                                        <p:tgtEl>
                                          <p:spTgt spid="11">
                                            <p:graphicEl>
                                              <a:dgm id="{CF55BC5C-1C33-4983-911D-EF7A771C9BEC}"/>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graphicEl>
                                              <a:dgm id="{1F0BD8E5-EC2F-45C6-88A9-672B0AD75965}"/>
                                            </p:graphicEl>
                                          </p:spTgt>
                                        </p:tgtEl>
                                        <p:attrNameLst>
                                          <p:attrName>style.visibility</p:attrName>
                                        </p:attrNameLst>
                                      </p:cBhvr>
                                      <p:to>
                                        <p:strVal val="visible"/>
                                      </p:to>
                                    </p:set>
                                    <p:animEffect transition="in" filter="fade">
                                      <p:cBhvr>
                                        <p:cTn id="37" dur="500"/>
                                        <p:tgtEl>
                                          <p:spTgt spid="11">
                                            <p:graphicEl>
                                              <a:dgm id="{1F0BD8E5-EC2F-45C6-88A9-672B0AD75965}"/>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uiExpand="1">
        <p:bldSub>
          <a:bldDgm bld="one"/>
        </p:bldSub>
      </p:bldGraphic>
      <p:bldP spid="12" grpId="0"/>
      <p:bldP spid="13" grpId="0"/>
      <p:bldP spid="14" grpId="0"/>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en-US" altLang="zh-CN" dirty="0"/>
              <a:t>1.6</a:t>
            </a:r>
            <a:r>
              <a:rPr lang="zh-CN" altLang="en-US" dirty="0"/>
              <a:t> </a:t>
            </a:r>
            <a:r>
              <a:rPr lang="en-US" altLang="zh-CN" dirty="0"/>
              <a:t>Neural Networks</a:t>
            </a:r>
          </a:p>
        </p:txBody>
      </p:sp>
    </p:spTree>
    <p:extLst>
      <p:ext uri="{BB962C8B-B14F-4D97-AF65-F5344CB8AC3E}">
        <p14:creationId xmlns:p14="http://schemas.microsoft.com/office/powerpoint/2010/main" val="23830279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3">
            <a:extLst>
              <a:ext uri="{FF2B5EF4-FFF2-40B4-BE49-F238E27FC236}">
                <a16:creationId xmlns:a16="http://schemas.microsoft.com/office/drawing/2014/main" id="{73B37488-B6E9-4A01-AD14-118072C5036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bwMode="auto">
          <a:xfrm>
            <a:off x="2018414" y="1235407"/>
            <a:ext cx="7661275" cy="49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en" altLang="zh-CN" b="0" i="0" dirty="0">
                <a:solidFill>
                  <a:srgbClr val="333333"/>
                </a:solidFill>
                <a:effectLst/>
                <a:latin typeface="Arial" panose="020B0604020202020204" pitchFamily="34" charset="0"/>
              </a:rPr>
              <a:t>Biological Neuron</a:t>
            </a:r>
            <a:endParaRPr lang="zh-CN" altLang="en-US" dirty="0"/>
          </a:p>
        </p:txBody>
      </p:sp>
      <p:sp>
        <p:nvSpPr>
          <p:cNvPr id="5" name="矩形 4"/>
          <p:cNvSpPr/>
          <p:nvPr/>
        </p:nvSpPr>
        <p:spPr>
          <a:xfrm>
            <a:off x="6553200" y="4191000"/>
            <a:ext cx="4114800" cy="1815882"/>
          </a:xfrm>
          <a:prstGeom prst="rect">
            <a:avLst/>
          </a:prstGeom>
        </p:spPr>
        <p:txBody>
          <a:bodyPr wrap="square">
            <a:spAutoFit/>
          </a:bodyPr>
          <a:lstStyle/>
          <a:p>
            <a:r>
              <a:rPr lang="en" altLang="zh-CN" sz="2800" b="0" i="0" dirty="0">
                <a:solidFill>
                  <a:srgbClr val="FF0000"/>
                </a:solidFill>
                <a:effectLst/>
                <a:latin typeface="Arial" panose="020B0604020202020204" pitchFamily="34" charset="0"/>
              </a:rPr>
              <a:t>A single nerve cell has only two states: Excitation</a:t>
            </a:r>
            <a:r>
              <a:rPr lang="zh-CN" altLang="en-US" sz="2800" b="0" i="0" dirty="0">
                <a:solidFill>
                  <a:srgbClr val="FF0000"/>
                </a:solidFill>
                <a:effectLst/>
                <a:latin typeface="Arial" panose="020B0604020202020204" pitchFamily="34" charset="0"/>
              </a:rPr>
              <a:t> </a:t>
            </a:r>
            <a:r>
              <a:rPr lang="en-US" altLang="zh-CN" sz="2800" b="0" i="0" dirty="0">
                <a:solidFill>
                  <a:srgbClr val="FF0000"/>
                </a:solidFill>
                <a:effectLst/>
                <a:latin typeface="Arial" panose="020B0604020202020204" pitchFamily="34" charset="0"/>
              </a:rPr>
              <a:t>(</a:t>
            </a:r>
            <a:r>
              <a:rPr lang="zh-CN" altLang="en-US" sz="2800" b="0" i="0" dirty="0">
                <a:solidFill>
                  <a:srgbClr val="FF0000"/>
                </a:solidFill>
                <a:effectLst/>
                <a:latin typeface="Arial" panose="020B0604020202020204" pitchFamily="34" charset="0"/>
              </a:rPr>
              <a:t>兴奋</a:t>
            </a:r>
            <a:r>
              <a:rPr lang="en-US" altLang="zh-CN" sz="2800" b="0" i="0" dirty="0">
                <a:solidFill>
                  <a:srgbClr val="FF0000"/>
                </a:solidFill>
                <a:effectLst/>
                <a:latin typeface="Arial" panose="020B0604020202020204" pitchFamily="34" charset="0"/>
              </a:rPr>
              <a:t>)</a:t>
            </a:r>
            <a:endParaRPr lang="en" altLang="zh-CN" sz="2800" b="0" i="0" dirty="0">
              <a:solidFill>
                <a:srgbClr val="FF0000"/>
              </a:solidFill>
              <a:effectLst/>
              <a:latin typeface="Arial" panose="020B0604020202020204" pitchFamily="34" charset="0"/>
            </a:endParaRPr>
          </a:p>
          <a:p>
            <a:r>
              <a:rPr lang="en" altLang="zh-CN" sz="2800" b="0" i="0" dirty="0">
                <a:solidFill>
                  <a:srgbClr val="FF0000"/>
                </a:solidFill>
                <a:effectLst/>
                <a:latin typeface="Arial" panose="020B0604020202020204" pitchFamily="34" charset="0"/>
              </a:rPr>
              <a:t>Inhibition</a:t>
            </a:r>
            <a:r>
              <a:rPr lang="zh-CN" altLang="en-US" sz="2800" b="0" i="0" dirty="0">
                <a:solidFill>
                  <a:srgbClr val="FF0000"/>
                </a:solidFill>
                <a:effectLst/>
                <a:latin typeface="Arial" panose="020B0604020202020204" pitchFamily="34" charset="0"/>
              </a:rPr>
              <a:t> </a:t>
            </a:r>
            <a:r>
              <a:rPr lang="en-US" altLang="zh-CN" sz="2800" b="0" i="0" dirty="0">
                <a:solidFill>
                  <a:srgbClr val="FF0000"/>
                </a:solidFill>
                <a:effectLst/>
                <a:latin typeface="Arial" panose="020B0604020202020204" pitchFamily="34" charset="0"/>
              </a:rPr>
              <a:t>(</a:t>
            </a:r>
            <a:r>
              <a:rPr lang="zh-CN" altLang="en-US" sz="2800" dirty="0">
                <a:solidFill>
                  <a:srgbClr val="FF0000"/>
                </a:solidFill>
              </a:rPr>
              <a:t>抑制</a:t>
            </a:r>
            <a:r>
              <a:rPr lang="en-US" altLang="zh-CN" sz="2800" dirty="0">
                <a:solidFill>
                  <a:srgbClr val="FF0000"/>
                </a:solidFill>
              </a:rPr>
              <a:t>)</a:t>
            </a:r>
            <a:endParaRPr lang="zh-CN" altLang="en-US" sz="2800" dirty="0">
              <a:solidFill>
                <a:srgbClr val="FF0000"/>
              </a:solidFill>
            </a:endParaRPr>
          </a:p>
        </p:txBody>
      </p:sp>
      <p:sp>
        <p:nvSpPr>
          <p:cNvPr id="8" name="矩形 7"/>
          <p:cNvSpPr/>
          <p:nvPr/>
        </p:nvSpPr>
        <p:spPr>
          <a:xfrm>
            <a:off x="7772400" y="512782"/>
            <a:ext cx="2595582" cy="369332"/>
          </a:xfrm>
          <a:prstGeom prst="rect">
            <a:avLst/>
          </a:prstGeom>
        </p:spPr>
        <p:txBody>
          <a:bodyPr wrap="none">
            <a:spAutoFit/>
          </a:bodyPr>
          <a:lstStyle/>
          <a:p>
            <a:r>
              <a:rPr lang="en-US" altLang="zh-CN" dirty="0">
                <a:hlinkClick r:id="rId4" action="ppaction://hlinkfile"/>
              </a:rPr>
              <a:t>video:</a:t>
            </a:r>
            <a:r>
              <a:rPr lang="zh-CN" altLang="en-US" dirty="0">
                <a:hlinkClick r:id="rId4" action="ppaction://hlinkfile"/>
              </a:rPr>
              <a:t> structure of brain</a:t>
            </a:r>
            <a:endParaRPr lang="zh-CN" altLang="en-US" dirty="0"/>
          </a:p>
        </p:txBody>
      </p:sp>
      <p:sp>
        <p:nvSpPr>
          <p:cNvPr id="3" name="矩形 2"/>
          <p:cNvSpPr/>
          <p:nvPr/>
        </p:nvSpPr>
        <p:spPr>
          <a:xfrm>
            <a:off x="3852223" y="1013934"/>
            <a:ext cx="4301177" cy="369332"/>
          </a:xfrm>
          <a:prstGeom prst="rect">
            <a:avLst/>
          </a:prstGeom>
        </p:spPr>
        <p:txBody>
          <a:bodyPr wrap="none">
            <a:spAutoFit/>
          </a:bodyPr>
          <a:lstStyle/>
          <a:p>
            <a:r>
              <a:rPr lang="en" altLang="zh-CN" dirty="0">
                <a:solidFill>
                  <a:srgbClr val="333333"/>
                </a:solidFill>
              </a:rPr>
              <a:t>T</a:t>
            </a:r>
            <a:r>
              <a:rPr lang="en" altLang="zh-CN" b="0" i="0" dirty="0">
                <a:solidFill>
                  <a:srgbClr val="333333"/>
                </a:solidFill>
                <a:effectLst/>
                <a:latin typeface="Arial" panose="020B0604020202020204" pitchFamily="34" charset="0"/>
              </a:rPr>
              <a:t>he human brain has 86 billion neurons.</a:t>
            </a:r>
            <a:endParaRPr lang="zh-CN" altLang="en-US" dirty="0"/>
          </a:p>
        </p:txBody>
      </p:sp>
    </p:spTree>
    <p:extLst>
      <p:ext uri="{BB962C8B-B14F-4D97-AF65-F5344CB8AC3E}">
        <p14:creationId xmlns:p14="http://schemas.microsoft.com/office/powerpoint/2010/main" val="15644696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 altLang="zh-CN" b="0" i="0" dirty="0">
                <a:solidFill>
                  <a:srgbClr val="333333"/>
                </a:solidFill>
                <a:effectLst/>
                <a:latin typeface="Arial" panose="020B0604020202020204" pitchFamily="34" charset="0"/>
              </a:rPr>
              <a:t>How to learn neural networks?</a:t>
            </a:r>
            <a:endParaRPr lang="zh-CN" altLang="en-US" dirty="0"/>
          </a:p>
        </p:txBody>
      </p:sp>
      <p:sp>
        <p:nvSpPr>
          <p:cNvPr id="3" name="内容占位符 2"/>
          <p:cNvSpPr>
            <a:spLocks noGrp="1"/>
          </p:cNvSpPr>
          <p:nvPr>
            <p:ph idx="1"/>
          </p:nvPr>
        </p:nvSpPr>
        <p:spPr/>
        <p:txBody>
          <a:bodyPr/>
          <a:lstStyle/>
          <a:p>
            <a:r>
              <a:rPr lang="en-US" altLang="zh-CN" dirty="0"/>
              <a:t>Hebb's Rule</a:t>
            </a:r>
            <a:r>
              <a:rPr lang="zh-CN" altLang="en-US" dirty="0"/>
              <a:t> </a:t>
            </a:r>
            <a:r>
              <a:rPr lang="en-US" altLang="zh-CN" dirty="0"/>
              <a:t>(</a:t>
            </a:r>
            <a:r>
              <a:rPr lang="zh-CN" altLang="en-US" dirty="0"/>
              <a:t>赫布法则</a:t>
            </a:r>
            <a:r>
              <a:rPr lang="en-US" altLang="zh-CN" dirty="0"/>
              <a:t>) </a:t>
            </a:r>
          </a:p>
          <a:p>
            <a:pPr lvl="1"/>
            <a:r>
              <a:rPr lang="en" altLang="zh-CN" sz="2400" b="0" i="0" dirty="0">
                <a:solidFill>
                  <a:srgbClr val="333333"/>
                </a:solidFill>
                <a:effectLst/>
                <a:latin typeface="Arial" panose="020B0604020202020204" pitchFamily="34" charset="0"/>
              </a:rPr>
              <a:t>When an axon of neuron A is close enough to neuron B to influence it and continuously and repeatedly participate in the excitement of neuron B, then some growth process or metabolic changes will occur in one or both of these neurons, so that neuron A, as one of the cells that can excite neuron B, has enhanced its efficiency.</a:t>
            </a:r>
            <a:endParaRPr lang="en-US" altLang="zh-CN" sz="2400" dirty="0"/>
          </a:p>
        </p:txBody>
      </p:sp>
      <p:sp>
        <p:nvSpPr>
          <p:cNvPr id="5" name="矩形 4"/>
          <p:cNvSpPr/>
          <p:nvPr/>
        </p:nvSpPr>
        <p:spPr>
          <a:xfrm>
            <a:off x="766549" y="4053722"/>
            <a:ext cx="10820400" cy="2308324"/>
          </a:xfrm>
          <a:prstGeom prst="rect">
            <a:avLst/>
          </a:prstGeom>
        </p:spPr>
        <p:txBody>
          <a:bodyPr wrap="square">
            <a:spAutoFit/>
          </a:bodyPr>
          <a:lstStyle/>
          <a:p>
            <a:pPr marL="285750" indent="-285750">
              <a:buFont typeface="Wingdings" panose="05000000000000000000" pitchFamily="2" charset="2"/>
              <a:buChar char="Ø"/>
            </a:pPr>
            <a:r>
              <a:rPr lang="en" altLang="zh-CN" sz="2400" dirty="0"/>
              <a:t>Memories in the human brain: long-term memory and short-term memory. Short-term memory lasts no more than one minute. If an experience is repeated enough times, it can be stored in long-term memory.</a:t>
            </a:r>
          </a:p>
          <a:p>
            <a:pPr marL="285750" indent="-285750">
              <a:buFont typeface="Wingdings" panose="05000000000000000000" pitchFamily="2" charset="2"/>
              <a:buChar char="Ø"/>
            </a:pPr>
            <a:r>
              <a:rPr lang="en" altLang="zh-CN" sz="2400" dirty="0"/>
              <a:t>The process of transforming short-term memory into long-term memory is called coagulation.</a:t>
            </a:r>
            <a:endParaRPr lang="en-US" altLang="zh-CN" sz="2400" dirty="0"/>
          </a:p>
          <a:p>
            <a:pPr marL="285750" indent="-285750">
              <a:buFont typeface="Wingdings" panose="05000000000000000000" pitchFamily="2" charset="2"/>
              <a:buChar char="Ø"/>
            </a:pPr>
            <a:r>
              <a:rPr lang="en" altLang="zh-CN" sz="2400" dirty="0"/>
              <a:t>Hippocampus in human brain is the core area of brain structure coagulation.</a:t>
            </a:r>
            <a:endParaRPr lang="zh-CN" altLang="en-US" sz="2400" dirty="0"/>
          </a:p>
        </p:txBody>
      </p:sp>
      <p:sp>
        <p:nvSpPr>
          <p:cNvPr id="7" name="矩形 6">
            <a:extLst>
              <a:ext uri="{FF2B5EF4-FFF2-40B4-BE49-F238E27FC236}">
                <a16:creationId xmlns:a16="http://schemas.microsoft.com/office/drawing/2014/main" id="{78F218EB-4129-4536-9BC4-9D94051B70EB}"/>
              </a:ext>
            </a:extLst>
          </p:cNvPr>
          <p:cNvSpPr/>
          <p:nvPr/>
        </p:nvSpPr>
        <p:spPr>
          <a:xfrm>
            <a:off x="5181600" y="3429000"/>
            <a:ext cx="6096000" cy="646331"/>
          </a:xfrm>
          <a:prstGeom prst="rect">
            <a:avLst/>
          </a:prstGeom>
        </p:spPr>
        <p:txBody>
          <a:bodyPr>
            <a:spAutoFit/>
          </a:bodyPr>
          <a:lstStyle/>
          <a:p>
            <a:pPr marL="205978" lvl="1" indent="0" algn="r">
              <a:buNone/>
            </a:pPr>
            <a:r>
              <a:rPr lang="en-US" altLang="zh-CN" dirty="0"/>
              <a:t>----</a:t>
            </a:r>
            <a:r>
              <a:rPr lang="en" altLang="zh-CN" dirty="0"/>
              <a:t>Canadian psychologist</a:t>
            </a:r>
            <a:r>
              <a:rPr lang="zh-CN" altLang="en-US" dirty="0"/>
              <a:t> </a:t>
            </a:r>
            <a:r>
              <a:rPr lang="en-US" altLang="zh-CN" dirty="0"/>
              <a:t>Donald Hebb</a:t>
            </a:r>
          </a:p>
          <a:p>
            <a:pPr marL="205978" lvl="1" indent="0" algn="r">
              <a:buNone/>
            </a:pPr>
            <a:r>
              <a:rPr lang="en-US" altLang="zh-CN" dirty="0"/>
              <a:t>《Organization of behavior》1949</a:t>
            </a:r>
            <a:endParaRPr lang="zh-CN" altLang="en-US" dirty="0"/>
          </a:p>
        </p:txBody>
      </p:sp>
    </p:spTree>
    <p:custDataLst>
      <p:tags r:id="rId1"/>
    </p:custDataLst>
    <p:extLst>
      <p:ext uri="{BB962C8B-B14F-4D97-AF65-F5344CB8AC3E}">
        <p14:creationId xmlns:p14="http://schemas.microsoft.com/office/powerpoint/2010/main" val="1891262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3" descr="屏幕剪辑">
            <a:extLst>
              <a:ext uri="{FF2B5EF4-FFF2-40B4-BE49-F238E27FC236}">
                <a16:creationId xmlns:a16="http://schemas.microsoft.com/office/drawing/2014/main" id="{71005EA0-BB97-4382-9518-CF6D856607D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bwMode="auto">
          <a:xfrm>
            <a:off x="2819400" y="2819400"/>
            <a:ext cx="4608513" cy="336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en" altLang="zh-CN" dirty="0"/>
              <a:t>Artificial Neuron</a:t>
            </a:r>
            <a:endParaRPr lang="zh-CN" altLang="en-US" dirty="0"/>
          </a:p>
        </p:txBody>
      </p:sp>
      <p:pic>
        <p:nvPicPr>
          <p:cNvPr id="3" name="图片 2" descr="屏幕剪辑"/>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86601" y="1447801"/>
            <a:ext cx="2693763" cy="2041117"/>
          </a:xfrm>
          <a:prstGeom prst="rect">
            <a:avLst/>
          </a:prstGeom>
        </p:spPr>
      </p:pic>
      <p:cxnSp>
        <p:nvCxnSpPr>
          <p:cNvPr id="6" name="直接箭头连接符 5"/>
          <p:cNvCxnSpPr/>
          <p:nvPr/>
        </p:nvCxnSpPr>
        <p:spPr>
          <a:xfrm flipV="1">
            <a:off x="6172200" y="3048000"/>
            <a:ext cx="1219200" cy="106680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 name="文本框 3">
            <a:extLst>
              <a:ext uri="{FF2B5EF4-FFF2-40B4-BE49-F238E27FC236}">
                <a16:creationId xmlns:a16="http://schemas.microsoft.com/office/drawing/2014/main" id="{5342E84B-ED72-C8F7-DFB2-5CC9FF781C3F}"/>
              </a:ext>
            </a:extLst>
          </p:cNvPr>
          <p:cNvSpPr txBox="1"/>
          <p:nvPr/>
        </p:nvSpPr>
        <p:spPr>
          <a:xfrm>
            <a:off x="5638800" y="5421868"/>
            <a:ext cx="2286000" cy="369332"/>
          </a:xfrm>
          <a:prstGeom prst="rect">
            <a:avLst/>
          </a:prstGeom>
          <a:noFill/>
        </p:spPr>
        <p:txBody>
          <a:bodyPr wrap="square" rtlCol="0">
            <a:spAutoFit/>
          </a:bodyPr>
          <a:lstStyle/>
          <a:p>
            <a:r>
              <a:rPr kumimoji="1" lang="en-US" altLang="zh-CN" dirty="0"/>
              <a:t>Activation Function</a:t>
            </a:r>
            <a:endParaRPr kumimoji="1" lang="zh-CN" altLang="en-US" dirty="0"/>
          </a:p>
        </p:txBody>
      </p:sp>
    </p:spTree>
    <p:extLst>
      <p:ext uri="{BB962C8B-B14F-4D97-AF65-F5344CB8AC3E}">
        <p14:creationId xmlns:p14="http://schemas.microsoft.com/office/powerpoint/2010/main" val="17294569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Artificial Neural Networks (ANNs)</a:t>
            </a:r>
            <a:endParaRPr lang="zh-CN" altLang="en-US" dirty="0"/>
          </a:p>
        </p:txBody>
      </p:sp>
      <p:sp>
        <p:nvSpPr>
          <p:cNvPr id="3" name="内容占位符 2"/>
          <p:cNvSpPr>
            <a:spLocks noGrp="1"/>
          </p:cNvSpPr>
          <p:nvPr>
            <p:ph idx="1"/>
          </p:nvPr>
        </p:nvSpPr>
        <p:spPr/>
        <p:txBody>
          <a:bodyPr/>
          <a:lstStyle/>
          <a:p>
            <a:r>
              <a:rPr lang="en" altLang="zh-CN" dirty="0">
                <a:latin typeface="Arial" panose="020B0604020202020204" pitchFamily="34" charset="0"/>
              </a:rPr>
              <a:t>ANN is mainly composed of many neurons and their directed connections. So consider three aspects:</a:t>
            </a:r>
            <a:endParaRPr lang="zh-CN" altLang="en-US" dirty="0">
              <a:latin typeface="Arial" panose="020B0604020202020204" pitchFamily="34" charset="0"/>
            </a:endParaRPr>
          </a:p>
          <a:p>
            <a:r>
              <a:rPr lang="en" altLang="zh-CN" dirty="0">
                <a:latin typeface="Arial" panose="020B0604020202020204" pitchFamily="34" charset="0"/>
              </a:rPr>
              <a:t>Activation rules of neurons</a:t>
            </a:r>
          </a:p>
          <a:p>
            <a:pPr lvl="1"/>
            <a:r>
              <a:rPr lang="en" altLang="zh-CN" dirty="0">
                <a:latin typeface="Arial" panose="020B0604020202020204" pitchFamily="34" charset="0"/>
                <a:cs typeface="Arial" panose="020B0604020202020204" pitchFamily="34" charset="0"/>
              </a:rPr>
              <a:t>mapping relationships between the input and output of neurons, which is generally a nonlinear function.</a:t>
            </a:r>
          </a:p>
          <a:p>
            <a:r>
              <a:rPr lang="en-US" altLang="zh-CN" dirty="0">
                <a:latin typeface="Arial" panose="020B0604020202020204" pitchFamily="34" charset="0"/>
              </a:rPr>
              <a:t>Topological structures of networks</a:t>
            </a:r>
          </a:p>
          <a:p>
            <a:pPr lvl="1"/>
            <a:r>
              <a:rPr lang="en" altLang="zh-CN" b="0" i="0" dirty="0">
                <a:solidFill>
                  <a:srgbClr val="333333"/>
                </a:solidFill>
                <a:effectLst/>
                <a:latin typeface="Arial" panose="020B0604020202020204" pitchFamily="34" charset="0"/>
                <a:cs typeface="Arial" panose="020B0604020202020204" pitchFamily="34" charset="0"/>
              </a:rPr>
              <a:t>The connection between different neurons.</a:t>
            </a:r>
            <a:endParaRPr lang="zh-CN" altLang="en-US" dirty="0">
              <a:latin typeface="Arial" panose="020B0604020202020204" pitchFamily="34" charset="0"/>
              <a:cs typeface="Arial" panose="020B0604020202020204" pitchFamily="34" charset="0"/>
            </a:endParaRPr>
          </a:p>
          <a:p>
            <a:r>
              <a:rPr lang="en-US" altLang="zh-CN" dirty="0">
                <a:latin typeface="Arial" panose="020B0604020202020204" pitchFamily="34" charset="0"/>
              </a:rPr>
              <a:t>Learning algorithms</a:t>
            </a:r>
          </a:p>
          <a:p>
            <a:pPr lvl="1"/>
            <a:r>
              <a:rPr lang="en" altLang="zh-CN" dirty="0">
                <a:latin typeface="Arial" panose="020B0604020202020204" pitchFamily="34" charset="0"/>
                <a:cs typeface="Arial" panose="020B0604020202020204" pitchFamily="34" charset="0"/>
              </a:rPr>
              <a:t>The parameters of neural network are learned by training data.</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418447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Artificial Neural Networks (ANNs)</a:t>
            </a:r>
            <a:endParaRPr lang="zh-CN" altLang="en-US" dirty="0"/>
          </a:p>
        </p:txBody>
      </p:sp>
      <p:sp>
        <p:nvSpPr>
          <p:cNvPr id="3" name="内容占位符 2"/>
          <p:cNvSpPr>
            <a:spLocks noGrp="1"/>
          </p:cNvSpPr>
          <p:nvPr>
            <p:ph idx="1"/>
          </p:nvPr>
        </p:nvSpPr>
        <p:spPr/>
        <p:txBody>
          <a:bodyPr/>
          <a:lstStyle/>
          <a:p>
            <a:r>
              <a:rPr lang="en" altLang="zh-CN" dirty="0">
                <a:latin typeface="Arial" panose="020B0604020202020204" pitchFamily="34" charset="0"/>
              </a:rPr>
              <a:t>ANN is composed of neuron: information processing network composed of many neurons has a parallel distribution structure.</a:t>
            </a:r>
          </a:p>
          <a:p>
            <a:r>
              <a:rPr lang="en" altLang="zh-CN" dirty="0">
                <a:latin typeface="Arial" panose="020B0604020202020204" pitchFamily="34" charset="0"/>
              </a:rPr>
              <a:t>Here, the neural network is divided into three types</a:t>
            </a:r>
            <a:r>
              <a:rPr lang="en-US" altLang="zh-CN" dirty="0">
                <a:latin typeface="Arial" panose="020B0604020202020204" pitchFamily="34" charset="0"/>
              </a:rPr>
              <a:t>:</a:t>
            </a:r>
            <a:endParaRPr lang="zh-CN" altLang="en-US" dirty="0">
              <a:latin typeface="Arial" panose="020B0604020202020204" pitchFamily="34" charset="0"/>
            </a:endParaRPr>
          </a:p>
        </p:txBody>
      </p:sp>
      <p:pic>
        <p:nvPicPr>
          <p:cNvPr id="5" name="图片 4">
            <a:extLst>
              <a:ext uri="{FF2B5EF4-FFF2-40B4-BE49-F238E27FC236}">
                <a16:creationId xmlns:a16="http://schemas.microsoft.com/office/drawing/2014/main" id="{97CE001A-F58B-4EE9-A402-10FE9FF2A7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9992" y="3048000"/>
            <a:ext cx="7952016" cy="2581101"/>
          </a:xfrm>
          <a:prstGeom prst="rect">
            <a:avLst/>
          </a:prstGeom>
        </p:spPr>
      </p:pic>
      <p:sp>
        <p:nvSpPr>
          <p:cNvPr id="4" name="文本框 3">
            <a:extLst>
              <a:ext uri="{FF2B5EF4-FFF2-40B4-BE49-F238E27FC236}">
                <a16:creationId xmlns:a16="http://schemas.microsoft.com/office/drawing/2014/main" id="{0892F1DA-B764-523B-57D3-3C15B1F5AAFA}"/>
              </a:ext>
            </a:extLst>
          </p:cNvPr>
          <p:cNvSpPr txBox="1"/>
          <p:nvPr/>
        </p:nvSpPr>
        <p:spPr>
          <a:xfrm>
            <a:off x="2119992" y="5498068"/>
            <a:ext cx="2528208" cy="369332"/>
          </a:xfrm>
          <a:prstGeom prst="rect">
            <a:avLst/>
          </a:prstGeom>
          <a:noFill/>
        </p:spPr>
        <p:txBody>
          <a:bodyPr wrap="square" rtlCol="0">
            <a:spAutoFit/>
          </a:bodyPr>
          <a:lstStyle/>
          <a:p>
            <a:r>
              <a:rPr kumimoji="1" lang="en-US" altLang="zh-CN" dirty="0"/>
              <a:t>Forward Network (FN)</a:t>
            </a:r>
            <a:endParaRPr kumimoji="1" lang="zh-CN" altLang="en-US" dirty="0"/>
          </a:p>
        </p:txBody>
      </p:sp>
      <p:sp>
        <p:nvSpPr>
          <p:cNvPr id="6" name="文本框 5">
            <a:extLst>
              <a:ext uri="{FF2B5EF4-FFF2-40B4-BE49-F238E27FC236}">
                <a16:creationId xmlns:a16="http://schemas.microsoft.com/office/drawing/2014/main" id="{82C1BA46-930C-1A39-D229-C188C17CC2E5}"/>
              </a:ext>
            </a:extLst>
          </p:cNvPr>
          <p:cNvSpPr txBox="1"/>
          <p:nvPr/>
        </p:nvSpPr>
        <p:spPr>
          <a:xfrm>
            <a:off x="5043162" y="5498068"/>
            <a:ext cx="2026104" cy="369332"/>
          </a:xfrm>
          <a:prstGeom prst="rect">
            <a:avLst/>
          </a:prstGeom>
          <a:noFill/>
        </p:spPr>
        <p:txBody>
          <a:bodyPr wrap="square" rtlCol="0">
            <a:spAutoFit/>
          </a:bodyPr>
          <a:lstStyle/>
          <a:p>
            <a:r>
              <a:rPr kumimoji="1" lang="en-US" altLang="zh-CN" dirty="0"/>
              <a:t>Memory Network</a:t>
            </a:r>
            <a:endParaRPr kumimoji="1" lang="zh-CN" altLang="en-US" dirty="0"/>
          </a:p>
        </p:txBody>
      </p:sp>
      <p:sp>
        <p:nvSpPr>
          <p:cNvPr id="7" name="文本框 6">
            <a:extLst>
              <a:ext uri="{FF2B5EF4-FFF2-40B4-BE49-F238E27FC236}">
                <a16:creationId xmlns:a16="http://schemas.microsoft.com/office/drawing/2014/main" id="{C7BC70F9-D242-FCEF-AC1E-2BF29AF493D4}"/>
              </a:ext>
            </a:extLst>
          </p:cNvPr>
          <p:cNvSpPr txBox="1"/>
          <p:nvPr/>
        </p:nvSpPr>
        <p:spPr>
          <a:xfrm>
            <a:off x="7660924" y="5498068"/>
            <a:ext cx="1837467" cy="369332"/>
          </a:xfrm>
          <a:prstGeom prst="rect">
            <a:avLst/>
          </a:prstGeom>
          <a:noFill/>
        </p:spPr>
        <p:txBody>
          <a:bodyPr wrap="square" rtlCol="0">
            <a:spAutoFit/>
          </a:bodyPr>
          <a:lstStyle/>
          <a:p>
            <a:r>
              <a:rPr kumimoji="1" lang="en-US" altLang="zh-CN" dirty="0"/>
              <a:t>Graph Network</a:t>
            </a:r>
            <a:endParaRPr kumimoji="1" lang="zh-CN" altLang="en-US" dirty="0"/>
          </a:p>
        </p:txBody>
      </p:sp>
    </p:spTree>
    <p:extLst>
      <p:ext uri="{BB962C8B-B14F-4D97-AF65-F5344CB8AC3E}">
        <p14:creationId xmlns:p14="http://schemas.microsoft.com/office/powerpoint/2010/main" val="601965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Course Objective</a:t>
            </a:r>
            <a:endParaRPr lang="zh-CN" altLang="en-US" dirty="0"/>
          </a:p>
        </p:txBody>
      </p:sp>
      <p:sp>
        <p:nvSpPr>
          <p:cNvPr id="5" name="内容占位符 4"/>
          <p:cNvSpPr>
            <a:spLocks noGrp="1"/>
          </p:cNvSpPr>
          <p:nvPr>
            <p:ph idx="1"/>
          </p:nvPr>
        </p:nvSpPr>
        <p:spPr/>
        <p:txBody>
          <a:bodyPr/>
          <a:lstStyle/>
          <a:p>
            <a:r>
              <a:rPr lang="en" altLang="zh-CN" dirty="0">
                <a:latin typeface="Arial" panose="020B0604020202020204" pitchFamily="34" charset="0"/>
              </a:rPr>
              <a:t>The course gives an introduction to machine learning and its applications. </a:t>
            </a:r>
          </a:p>
          <a:p>
            <a:r>
              <a:rPr lang="en" altLang="zh-CN" dirty="0">
                <a:latin typeface="Arial" panose="020B0604020202020204" pitchFamily="34" charset="0"/>
              </a:rPr>
              <a:t>The course aims to provide the students the basic ideas and intuition about machine learning algorithms as well as its implementation and application.</a:t>
            </a:r>
          </a:p>
          <a:p>
            <a:r>
              <a:rPr lang="en" altLang="zh-CN" dirty="0">
                <a:latin typeface="Arial" panose="020B0604020202020204" pitchFamily="34" charset="0"/>
              </a:rPr>
              <a:t>Besides, there will be Python Workshops on various basic Machine Learning and AI Technologies/applications, such as </a:t>
            </a:r>
            <a:r>
              <a:rPr lang="en" altLang="zh-CN" dirty="0" err="1">
                <a:latin typeface="Arial" panose="020B0604020202020204" pitchFamily="34" charset="0"/>
              </a:rPr>
              <a:t>Pytorch</a:t>
            </a:r>
            <a:r>
              <a:rPr lang="en" altLang="zh-CN" dirty="0">
                <a:latin typeface="Arial" panose="020B0604020202020204" pitchFamily="34" charset="0"/>
              </a:rPr>
              <a:t>, Various Supervised, Unsupervised, and Reinforcement Learning technologies, Artificial Neural Networks, and Deep Networks.</a:t>
            </a:r>
          </a:p>
          <a:p>
            <a:endParaRPr lang="en" altLang="zh-CN" dirty="0">
              <a:latin typeface="Arial" panose="020B0604020202020204" pitchFamily="34" charset="0"/>
            </a:endParaRPr>
          </a:p>
          <a:p>
            <a:endParaRPr lang="en" altLang="zh-CN" dirty="0">
              <a:latin typeface="Arial" panose="020B0604020202020204" pitchFamily="34" charset="0"/>
            </a:endParaRPr>
          </a:p>
        </p:txBody>
      </p:sp>
    </p:spTree>
    <p:extLst>
      <p:ext uri="{BB962C8B-B14F-4D97-AF65-F5344CB8AC3E}">
        <p14:creationId xmlns:p14="http://schemas.microsoft.com/office/powerpoint/2010/main" val="38547400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a:t>
            </a:r>
          </a:p>
        </p:txBody>
      </p:sp>
      <mc:AlternateContent xmlns:mc="http://schemas.openxmlformats.org/markup-compatibility/2006" xmlns:a14="http://schemas.microsoft.com/office/drawing/2010/main">
        <mc:Choice Requires="a14">
          <p:sp>
            <p:nvSpPr>
              <p:cNvPr id="5" name="矩形 4"/>
              <p:cNvSpPr/>
              <p:nvPr/>
            </p:nvSpPr>
            <p:spPr>
              <a:xfrm>
                <a:off x="7772400" y="4169322"/>
                <a:ext cx="3690177" cy="584775"/>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altLang="zh-CN" sz="3200" i="1">
                          <a:latin typeface="Cambria Math" panose="02040503050406030204" pitchFamily="18" charset="0"/>
                          <a:ea typeface="Cambria Math" panose="02040503050406030204" pitchFamily="18" charset="0"/>
                        </a:rPr>
                        <m:t>𝑦</m:t>
                      </m:r>
                      <m:r>
                        <a:rPr lang="en-US" altLang="zh-CN" sz="3200" i="1">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𝑓</m:t>
                      </m:r>
                      <m:r>
                        <a:rPr lang="en-US" altLang="zh-CN" sz="3200" i="1" baseline="30000">
                          <a:latin typeface="Cambria Math" panose="02040503050406030204" pitchFamily="18" charset="0"/>
                          <a:ea typeface="Cambria Math" panose="02040503050406030204" pitchFamily="18" charset="0"/>
                        </a:rPr>
                        <m:t>3</m:t>
                      </m:r>
                      <m:r>
                        <a:rPr lang="en-US"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𝑓</m:t>
                      </m:r>
                      <m:r>
                        <a:rPr lang="en-US" altLang="zh-CN" sz="3200" i="1" baseline="30000">
                          <a:latin typeface="Cambria Math" panose="02040503050406030204" pitchFamily="18" charset="0"/>
                          <a:ea typeface="Cambria Math" panose="02040503050406030204" pitchFamily="18" charset="0"/>
                        </a:rPr>
                        <m:t>2</m:t>
                      </m:r>
                      <m:r>
                        <a:rPr lang="en-US" altLang="zh-CN" sz="3200" i="1">
                          <a:latin typeface="Cambria Math" panose="02040503050406030204" pitchFamily="18" charset="0"/>
                          <a:ea typeface="Cambria Math" panose="02040503050406030204" pitchFamily="18" charset="0"/>
                        </a:rPr>
                        <m:t>(</m:t>
                      </m:r>
                      <m:r>
                        <a:rPr lang="pt-BR" altLang="zh-CN" sz="3200" i="1">
                          <a:latin typeface="Cambria Math" panose="02040503050406030204" pitchFamily="18" charset="0"/>
                          <a:ea typeface="Cambria Math" panose="02040503050406030204" pitchFamily="18" charset="0"/>
                        </a:rPr>
                        <m:t>𝑓</m:t>
                      </m:r>
                      <m:r>
                        <a:rPr lang="en-US" altLang="zh-CN" sz="3200" i="1" baseline="30000">
                          <a:latin typeface="Cambria Math" panose="02040503050406030204" pitchFamily="18" charset="0"/>
                          <a:ea typeface="Cambria Math" panose="02040503050406030204" pitchFamily="18" charset="0"/>
                        </a:rPr>
                        <m:t>1</m:t>
                      </m:r>
                      <m:d>
                        <m:dPr>
                          <m:ctrlPr>
                            <a:rPr lang="pt-BR" altLang="zh-CN" sz="3200" i="1">
                              <a:latin typeface="Cambria Math" panose="02040503050406030204" pitchFamily="18" charset="0"/>
                              <a:ea typeface="Cambria Math" panose="02040503050406030204" pitchFamily="18" charset="0"/>
                            </a:rPr>
                          </m:ctrlPr>
                        </m:dPr>
                        <m:e>
                          <m:r>
                            <a:rPr lang="pt-BR" altLang="zh-CN" sz="3200" i="1">
                              <a:latin typeface="Cambria Math" panose="02040503050406030204" pitchFamily="18" charset="0"/>
                              <a:ea typeface="Cambria Math" panose="02040503050406030204" pitchFamily="18" charset="0"/>
                            </a:rPr>
                            <m:t>𝑥</m:t>
                          </m:r>
                        </m:e>
                      </m:d>
                      <m:r>
                        <a:rPr lang="en-US" altLang="zh-CN" sz="3200" i="1">
                          <a:latin typeface="Cambria Math" panose="02040503050406030204" pitchFamily="18" charset="0"/>
                          <a:ea typeface="Cambria Math" panose="02040503050406030204" pitchFamily="18" charset="0"/>
                        </a:rPr>
                        <m:t>))</m:t>
                      </m:r>
                    </m:oMath>
                  </m:oMathPara>
                </a14:m>
                <a:endParaRPr lang="zh-CN" altLang="zh-CN" sz="3200" i="1" dirty="0">
                  <a:latin typeface="Cambria Math" panose="020405030504060302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7772400" y="4169322"/>
                <a:ext cx="3690177" cy="584775"/>
              </a:xfrm>
              <a:prstGeom prst="rect">
                <a:avLst/>
              </a:prstGeom>
              <a:blipFill>
                <a:blip r:embed="rId3"/>
                <a:stretch>
                  <a:fillRect r="-1031" b="-234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7772400" y="4798852"/>
                <a:ext cx="2686441" cy="506870"/>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sSup>
                        <m:sSupPr>
                          <m:ctrlPr>
                            <a:rPr lang="en-US" altLang="zh-CN" b="0" i="1" smtClean="0">
                              <a:solidFill>
                                <a:srgbClr val="FF0000"/>
                              </a:solidFill>
                              <a:latin typeface="Cambria Math" panose="02040503050406030204" pitchFamily="18" charset="0"/>
                              <a:ea typeface="Cambria Math" panose="02040503050406030204" pitchFamily="18" charset="0"/>
                            </a:rPr>
                          </m:ctrlPr>
                        </m:sSupPr>
                        <m:e>
                          <m:r>
                            <a:rPr lang="pt-BR" altLang="zh-CN" smtClean="0">
                              <a:solidFill>
                                <a:srgbClr val="FF0000"/>
                              </a:solidFill>
                              <a:latin typeface="Cambria Math" panose="02040503050406030204" pitchFamily="18" charset="0"/>
                              <a:ea typeface="Cambria Math" panose="02040503050406030204" pitchFamily="18" charset="0"/>
                            </a:rPr>
                            <m:t>𝑓</m:t>
                          </m:r>
                        </m:e>
                        <m:sup>
                          <m:r>
                            <a:rPr lang="en-US" altLang="zh-CN" b="0" i="1" smtClean="0">
                              <a:solidFill>
                                <a:srgbClr val="FF0000"/>
                              </a:solidFill>
                              <a:latin typeface="Cambria Math" panose="02040503050406030204" pitchFamily="18" charset="0"/>
                              <a:ea typeface="Cambria Math" panose="02040503050406030204" pitchFamily="18" charset="0"/>
                            </a:rPr>
                            <m:t>𝑙</m:t>
                          </m:r>
                        </m:sup>
                      </m:sSup>
                      <m:d>
                        <m:dPr>
                          <m:ctrlPr>
                            <a:rPr lang="pt-BR" altLang="zh-CN" i="1">
                              <a:solidFill>
                                <a:srgbClr val="FF0000"/>
                              </a:solidFill>
                              <a:latin typeface="Cambria Math" panose="02040503050406030204" pitchFamily="18" charset="0"/>
                              <a:ea typeface="Cambria Math" panose="02040503050406030204" pitchFamily="18" charset="0"/>
                            </a:rPr>
                          </m:ctrlPr>
                        </m:dPr>
                        <m:e>
                          <m:r>
                            <a:rPr lang="pt-BR" altLang="zh-CN">
                              <a:solidFill>
                                <a:srgbClr val="FF0000"/>
                              </a:solidFill>
                              <a:latin typeface="Cambria Math" panose="02040503050406030204" pitchFamily="18" charset="0"/>
                              <a:ea typeface="Cambria Math" panose="02040503050406030204" pitchFamily="18" charset="0"/>
                            </a:rPr>
                            <m:t>𝑥</m:t>
                          </m:r>
                        </m:e>
                      </m:d>
                      <m:r>
                        <a:rPr lang="en-US" altLang="zh-CN" i="1">
                          <a:solidFill>
                            <a:srgbClr val="FF0000"/>
                          </a:solidFill>
                          <a:latin typeface="Cambria Math" panose="02040503050406030204" pitchFamily="18" charset="0"/>
                          <a:ea typeface="Cambria Math" panose="02040503050406030204" pitchFamily="18" charset="0"/>
                        </a:rPr>
                        <m:t>=</m:t>
                      </m:r>
                      <m:r>
                        <a:rPr lang="zh-CN" altLang="en-US" i="1">
                          <a:solidFill>
                            <a:srgbClr val="FF0000"/>
                          </a:solidFill>
                          <a:latin typeface="Cambria Math" panose="02040503050406030204" pitchFamily="18" charset="0"/>
                        </a:rPr>
                        <m:t>𝜎</m:t>
                      </m:r>
                      <m:d>
                        <m:dPr>
                          <m:ctrlPr>
                            <a:rPr lang="en-US" altLang="zh-CN" i="1">
                              <a:solidFill>
                                <a:srgbClr val="FF0000"/>
                              </a:solidFill>
                              <a:latin typeface="Cambria Math" panose="02040503050406030204" pitchFamily="18" charset="0"/>
                              <a:ea typeface="Cambria Math" panose="02040503050406030204" pitchFamily="18" charset="0"/>
                            </a:rPr>
                          </m:ctrlPr>
                        </m:dPr>
                        <m:e>
                          <m:sSup>
                            <m:sSupPr>
                              <m:ctrlPr>
                                <a:rPr lang="en-US" altLang="zh-CN" b="0" i="1" smtClean="0">
                                  <a:solidFill>
                                    <a:srgbClr val="FF0000"/>
                                  </a:solidFill>
                                  <a:latin typeface="Cambria Math" panose="02040503050406030204" pitchFamily="18" charset="0"/>
                                  <a:ea typeface="Cambria Math" panose="02040503050406030204" pitchFamily="18" charset="0"/>
                                </a:rPr>
                              </m:ctrlPr>
                            </m:sSupPr>
                            <m:e>
                              <m:r>
                                <a:rPr lang="en-US" altLang="zh-CN" i="1">
                                  <a:solidFill>
                                    <a:srgbClr val="FF0000"/>
                                  </a:solidFill>
                                  <a:latin typeface="Cambria Math" panose="02040503050406030204" pitchFamily="18" charset="0"/>
                                  <a:ea typeface="Cambria Math" panose="02040503050406030204" pitchFamily="18" charset="0"/>
                                </a:rPr>
                                <m:t>𝑊</m:t>
                              </m:r>
                            </m:e>
                            <m:sup>
                              <m:r>
                                <a:rPr lang="en-US" altLang="zh-CN" b="0" i="1" smtClean="0">
                                  <a:solidFill>
                                    <a:srgbClr val="FF0000"/>
                                  </a:solidFill>
                                  <a:latin typeface="Cambria Math" panose="02040503050406030204" pitchFamily="18" charset="0"/>
                                  <a:ea typeface="Cambria Math" panose="02040503050406030204" pitchFamily="18" charset="0"/>
                                </a:rPr>
                                <m:t>(</m:t>
                              </m:r>
                              <m:r>
                                <a:rPr lang="en-US" altLang="zh-CN" b="0" i="1" smtClean="0">
                                  <a:solidFill>
                                    <a:srgbClr val="FF0000"/>
                                  </a:solidFill>
                                  <a:latin typeface="Cambria Math" panose="02040503050406030204" pitchFamily="18" charset="0"/>
                                  <a:ea typeface="Cambria Math" panose="02040503050406030204" pitchFamily="18" charset="0"/>
                                </a:rPr>
                                <m:t>𝑙</m:t>
                              </m:r>
                              <m:r>
                                <a:rPr lang="en-US" altLang="zh-CN" b="0" i="1" smtClean="0">
                                  <a:solidFill>
                                    <a:srgbClr val="FF0000"/>
                                  </a:solidFill>
                                  <a:latin typeface="Cambria Math" panose="02040503050406030204" pitchFamily="18" charset="0"/>
                                  <a:ea typeface="Cambria Math" panose="02040503050406030204" pitchFamily="18" charset="0"/>
                                </a:rPr>
                                <m:t>)</m:t>
                              </m:r>
                            </m:sup>
                          </m:sSup>
                          <m:sSup>
                            <m:sSupPr>
                              <m:ctrlPr>
                                <a:rPr lang="en-US" altLang="zh-CN" b="0" i="1" smtClean="0">
                                  <a:solidFill>
                                    <a:srgbClr val="FF0000"/>
                                  </a:solidFill>
                                  <a:latin typeface="Cambria Math" panose="02040503050406030204" pitchFamily="18" charset="0"/>
                                  <a:ea typeface="Cambria Math" panose="02040503050406030204" pitchFamily="18" charset="0"/>
                                </a:rPr>
                              </m:ctrlPr>
                            </m:sSupPr>
                            <m:e>
                              <m:r>
                                <a:rPr lang="pt-BR" altLang="zh-CN">
                                  <a:solidFill>
                                    <a:srgbClr val="FF0000"/>
                                  </a:solidFill>
                                  <a:latin typeface="Cambria Math" panose="02040503050406030204" pitchFamily="18" charset="0"/>
                                  <a:ea typeface="Cambria Math" panose="02040503050406030204" pitchFamily="18" charset="0"/>
                                </a:rPr>
                                <m:t>𝑓</m:t>
                              </m:r>
                            </m:e>
                            <m:sup>
                              <m:r>
                                <a:rPr lang="en-US" altLang="zh-CN" b="0" i="1" smtClean="0">
                                  <a:solidFill>
                                    <a:srgbClr val="FF0000"/>
                                  </a:solidFill>
                                  <a:latin typeface="Cambria Math" panose="02040503050406030204" pitchFamily="18" charset="0"/>
                                  <a:ea typeface="Cambria Math" panose="02040503050406030204" pitchFamily="18" charset="0"/>
                                </a:rPr>
                                <m:t>𝑙</m:t>
                              </m:r>
                              <m:r>
                                <a:rPr lang="en-US" altLang="zh-CN" b="0" i="1" smtClean="0">
                                  <a:solidFill>
                                    <a:srgbClr val="FF0000"/>
                                  </a:solidFill>
                                  <a:latin typeface="Cambria Math" panose="02040503050406030204" pitchFamily="18" charset="0"/>
                                  <a:ea typeface="Cambria Math" panose="02040503050406030204" pitchFamily="18" charset="0"/>
                                </a:rPr>
                                <m:t>−1</m:t>
                              </m:r>
                            </m:sup>
                          </m:sSup>
                          <m:d>
                            <m:dPr>
                              <m:ctrlPr>
                                <a:rPr lang="pt-BR" altLang="zh-CN" i="1">
                                  <a:solidFill>
                                    <a:srgbClr val="FF0000"/>
                                  </a:solidFill>
                                  <a:latin typeface="Cambria Math" panose="02040503050406030204" pitchFamily="18" charset="0"/>
                                  <a:ea typeface="Cambria Math" panose="02040503050406030204" pitchFamily="18" charset="0"/>
                                </a:rPr>
                              </m:ctrlPr>
                            </m:dPr>
                            <m:e>
                              <m:r>
                                <a:rPr lang="en-US" altLang="zh-CN" b="0" i="1" smtClean="0">
                                  <a:solidFill>
                                    <a:srgbClr val="FF0000"/>
                                  </a:solidFill>
                                  <a:latin typeface="Cambria Math" panose="02040503050406030204" pitchFamily="18" charset="0"/>
                                  <a:ea typeface="Cambria Math" panose="02040503050406030204" pitchFamily="18" charset="0"/>
                                </a:rPr>
                                <m:t>𝑥</m:t>
                              </m:r>
                            </m:e>
                          </m:d>
                        </m:e>
                      </m:d>
                    </m:oMath>
                  </m:oMathPara>
                </a14:m>
                <a:endParaRPr lang="en-US" altLang="zh-CN" dirty="0">
                  <a:solidFill>
                    <a:srgbClr val="FF0000"/>
                  </a:solidFill>
                  <a:latin typeface="Cambria Math" panose="02040503050406030204" pitchFamily="18" charset="0"/>
                  <a:ea typeface="Cambria Math" panose="020405030504060302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7772400" y="4798852"/>
                <a:ext cx="2686441" cy="506870"/>
              </a:xfrm>
              <a:prstGeom prst="rect">
                <a:avLst/>
              </a:prstGeom>
              <a:blipFill>
                <a:blip r:embed="rId4"/>
                <a:stretch>
                  <a:fillRect/>
                </a:stretch>
              </a:blipFill>
            </p:spPr>
            <p:txBody>
              <a:bodyPr/>
              <a:lstStyle/>
              <a:p>
                <a:r>
                  <a:rPr lang="zh-CN" altLang="en-US">
                    <a:noFill/>
                  </a:rPr>
                  <a:t> </a:t>
                </a:r>
              </a:p>
            </p:txBody>
          </p:sp>
        </mc:Fallback>
      </mc:AlternateContent>
      <p:pic>
        <p:nvPicPr>
          <p:cNvPr id="7" name="图片 6" descr="屏幕剪辑"/>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371600" y="1805713"/>
            <a:ext cx="5676714" cy="3246574"/>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1B46539-3C7F-0152-97D4-1F2DF10E19D7}"/>
                  </a:ext>
                </a:extLst>
              </p:cNvPr>
              <p:cNvSpPr txBox="1"/>
              <p:nvPr/>
            </p:nvSpPr>
            <p:spPr>
              <a:xfrm>
                <a:off x="3564637" y="4995110"/>
                <a:ext cx="45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b="0" i="1" smtClean="0">
                              <a:solidFill>
                                <a:srgbClr val="FF0000"/>
                              </a:solidFill>
                              <a:latin typeface="Cambria Math" panose="02040503050406030204" pitchFamily="18" charset="0"/>
                            </a:rPr>
                          </m:ctrlPr>
                        </m:sSupPr>
                        <m:e>
                          <m:r>
                            <a:rPr kumimoji="1" lang="en-US" altLang="zh-CN" b="0" i="1" smtClean="0">
                              <a:solidFill>
                                <a:srgbClr val="FF0000"/>
                              </a:solidFill>
                              <a:latin typeface="Cambria Math" panose="02040503050406030204" pitchFamily="18" charset="0"/>
                            </a:rPr>
                            <m:t>𝑓</m:t>
                          </m:r>
                        </m:e>
                        <m:sup>
                          <m:r>
                            <a:rPr kumimoji="1" lang="en-US" altLang="zh-CN" b="0" i="1" smtClean="0">
                              <a:solidFill>
                                <a:srgbClr val="FF0000"/>
                              </a:solidFill>
                              <a:latin typeface="Cambria Math" panose="02040503050406030204" pitchFamily="18" charset="0"/>
                            </a:rPr>
                            <m:t>1</m:t>
                          </m:r>
                        </m:sup>
                      </m:sSup>
                    </m:oMath>
                  </m:oMathPara>
                </a14:m>
                <a:endParaRPr kumimoji="1" lang="zh-CN" altLang="en-US" dirty="0">
                  <a:solidFill>
                    <a:srgbClr val="FF0000"/>
                  </a:solidFill>
                </a:endParaRPr>
              </a:p>
            </p:txBody>
          </p:sp>
        </mc:Choice>
        <mc:Fallback xmlns="">
          <p:sp>
            <p:nvSpPr>
              <p:cNvPr id="3" name="文本框 2">
                <a:extLst>
                  <a:ext uri="{FF2B5EF4-FFF2-40B4-BE49-F238E27FC236}">
                    <a16:creationId xmlns:a16="http://schemas.microsoft.com/office/drawing/2014/main" id="{F1B46539-3C7F-0152-97D4-1F2DF10E19D7}"/>
                  </a:ext>
                </a:extLst>
              </p:cNvPr>
              <p:cNvSpPr txBox="1">
                <a:spLocks noRot="1" noChangeAspect="1" noMove="1" noResize="1" noEditPoints="1" noAdjustHandles="1" noChangeArrowheads="1" noChangeShapeType="1" noTextEdit="1"/>
              </p:cNvSpPr>
              <p:nvPr/>
            </p:nvSpPr>
            <p:spPr>
              <a:xfrm>
                <a:off x="3564637" y="4995110"/>
                <a:ext cx="457200" cy="369332"/>
              </a:xfrm>
              <a:prstGeom prst="rect">
                <a:avLst/>
              </a:prstGeom>
              <a:blipFill>
                <a:blip r:embed="rId6"/>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D50FCB0-2976-05F4-B079-27A97726530C}"/>
                  </a:ext>
                </a:extLst>
              </p:cNvPr>
              <p:cNvSpPr txBox="1"/>
              <p:nvPr/>
            </p:nvSpPr>
            <p:spPr>
              <a:xfrm>
                <a:off x="4938940" y="4461710"/>
                <a:ext cx="45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b="0" i="1" smtClean="0">
                              <a:solidFill>
                                <a:srgbClr val="FF0000"/>
                              </a:solidFill>
                              <a:latin typeface="Cambria Math" panose="02040503050406030204" pitchFamily="18" charset="0"/>
                            </a:rPr>
                          </m:ctrlPr>
                        </m:sSupPr>
                        <m:e>
                          <m:r>
                            <a:rPr kumimoji="1" lang="en-US" altLang="zh-CN" b="0" i="1" smtClean="0">
                              <a:solidFill>
                                <a:srgbClr val="FF0000"/>
                              </a:solidFill>
                              <a:latin typeface="Cambria Math" panose="02040503050406030204" pitchFamily="18" charset="0"/>
                            </a:rPr>
                            <m:t>𝑓</m:t>
                          </m:r>
                        </m:e>
                        <m:sup>
                          <m:r>
                            <a:rPr kumimoji="1" lang="en-US" altLang="zh-CN" b="0" i="1" smtClean="0">
                              <a:solidFill>
                                <a:srgbClr val="FF0000"/>
                              </a:solidFill>
                              <a:latin typeface="Cambria Math" panose="02040503050406030204" pitchFamily="18" charset="0"/>
                            </a:rPr>
                            <m:t>2</m:t>
                          </m:r>
                        </m:sup>
                      </m:sSup>
                    </m:oMath>
                  </m:oMathPara>
                </a14:m>
                <a:endParaRPr kumimoji="1" lang="zh-CN" altLang="en-US" dirty="0">
                  <a:solidFill>
                    <a:srgbClr val="FF0000"/>
                  </a:solidFill>
                </a:endParaRPr>
              </a:p>
            </p:txBody>
          </p:sp>
        </mc:Choice>
        <mc:Fallback xmlns="">
          <p:sp>
            <p:nvSpPr>
              <p:cNvPr id="4" name="文本框 3">
                <a:extLst>
                  <a:ext uri="{FF2B5EF4-FFF2-40B4-BE49-F238E27FC236}">
                    <a16:creationId xmlns:a16="http://schemas.microsoft.com/office/drawing/2014/main" id="{8D50FCB0-2976-05F4-B079-27A97726530C}"/>
                  </a:ext>
                </a:extLst>
              </p:cNvPr>
              <p:cNvSpPr txBox="1">
                <a:spLocks noRot="1" noChangeAspect="1" noMove="1" noResize="1" noEditPoints="1" noAdjustHandles="1" noChangeArrowheads="1" noChangeShapeType="1" noTextEdit="1"/>
              </p:cNvSpPr>
              <p:nvPr/>
            </p:nvSpPr>
            <p:spPr>
              <a:xfrm>
                <a:off x="4938940" y="4461710"/>
                <a:ext cx="457200" cy="369332"/>
              </a:xfrm>
              <a:prstGeom prst="rect">
                <a:avLst/>
              </a:prstGeom>
              <a:blipFill>
                <a:blip r:embed="rId7"/>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7A7D0999-4C53-1D15-3FA1-00FEFEF07CC4}"/>
                  </a:ext>
                </a:extLst>
              </p:cNvPr>
              <p:cNvSpPr txBox="1"/>
              <p:nvPr/>
            </p:nvSpPr>
            <p:spPr>
              <a:xfrm>
                <a:off x="6096000" y="3852110"/>
                <a:ext cx="45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b="0" i="1" smtClean="0">
                              <a:solidFill>
                                <a:srgbClr val="FF0000"/>
                              </a:solidFill>
                              <a:latin typeface="Cambria Math" panose="02040503050406030204" pitchFamily="18" charset="0"/>
                            </a:rPr>
                          </m:ctrlPr>
                        </m:sSupPr>
                        <m:e>
                          <m:r>
                            <a:rPr kumimoji="1" lang="en-US" altLang="zh-CN" b="0" i="1" smtClean="0">
                              <a:solidFill>
                                <a:srgbClr val="FF0000"/>
                              </a:solidFill>
                              <a:latin typeface="Cambria Math" panose="02040503050406030204" pitchFamily="18" charset="0"/>
                            </a:rPr>
                            <m:t>𝑓</m:t>
                          </m:r>
                        </m:e>
                        <m:sup>
                          <m:r>
                            <a:rPr kumimoji="1" lang="en-US" altLang="zh-CN" b="0" i="1" smtClean="0">
                              <a:solidFill>
                                <a:srgbClr val="FF0000"/>
                              </a:solidFill>
                              <a:latin typeface="Cambria Math" panose="02040503050406030204" pitchFamily="18" charset="0"/>
                            </a:rPr>
                            <m:t>3</m:t>
                          </m:r>
                        </m:sup>
                      </m:sSup>
                    </m:oMath>
                  </m:oMathPara>
                </a14:m>
                <a:endParaRPr kumimoji="1" lang="zh-CN" altLang="en-US" dirty="0">
                  <a:solidFill>
                    <a:srgbClr val="FF0000"/>
                  </a:solidFill>
                </a:endParaRPr>
              </a:p>
            </p:txBody>
          </p:sp>
        </mc:Choice>
        <mc:Fallback xmlns="">
          <p:sp>
            <p:nvSpPr>
              <p:cNvPr id="8" name="文本框 7">
                <a:extLst>
                  <a:ext uri="{FF2B5EF4-FFF2-40B4-BE49-F238E27FC236}">
                    <a16:creationId xmlns:a16="http://schemas.microsoft.com/office/drawing/2014/main" id="{7A7D0999-4C53-1D15-3FA1-00FEFEF07CC4}"/>
                  </a:ext>
                </a:extLst>
              </p:cNvPr>
              <p:cNvSpPr txBox="1">
                <a:spLocks noRot="1" noChangeAspect="1" noMove="1" noResize="1" noEditPoints="1" noAdjustHandles="1" noChangeArrowheads="1" noChangeShapeType="1" noTextEdit="1"/>
              </p:cNvSpPr>
              <p:nvPr/>
            </p:nvSpPr>
            <p:spPr>
              <a:xfrm>
                <a:off x="6096000" y="3852110"/>
                <a:ext cx="457200" cy="369332"/>
              </a:xfrm>
              <a:prstGeom prst="rect">
                <a:avLst/>
              </a:prstGeom>
              <a:blipFill>
                <a:blip r:embed="rId8"/>
                <a:stretch>
                  <a:fillRect l="-2778" b="-16667"/>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CF813E6D-0EBF-C855-E831-520261E8C306}"/>
              </a:ext>
            </a:extLst>
          </p:cNvPr>
          <p:cNvSpPr txBox="1"/>
          <p:nvPr/>
        </p:nvSpPr>
        <p:spPr>
          <a:xfrm>
            <a:off x="1676400" y="1493558"/>
            <a:ext cx="1309008" cy="369332"/>
          </a:xfrm>
          <a:prstGeom prst="rect">
            <a:avLst/>
          </a:prstGeom>
          <a:noFill/>
        </p:spPr>
        <p:txBody>
          <a:bodyPr wrap="square" rtlCol="0">
            <a:spAutoFit/>
          </a:bodyPr>
          <a:lstStyle/>
          <a:p>
            <a:r>
              <a:rPr kumimoji="1" lang="en-US" altLang="zh-CN" dirty="0"/>
              <a:t>Input layer</a:t>
            </a:r>
            <a:endParaRPr kumimoji="1" lang="zh-CN" altLang="en-US" dirty="0"/>
          </a:p>
        </p:txBody>
      </p:sp>
      <p:sp>
        <p:nvSpPr>
          <p:cNvPr id="10" name="文本框 9">
            <a:extLst>
              <a:ext uri="{FF2B5EF4-FFF2-40B4-BE49-F238E27FC236}">
                <a16:creationId xmlns:a16="http://schemas.microsoft.com/office/drawing/2014/main" id="{5365DBE6-A73A-15DE-843B-3AA79AD35EEE}"/>
              </a:ext>
            </a:extLst>
          </p:cNvPr>
          <p:cNvSpPr txBox="1"/>
          <p:nvPr/>
        </p:nvSpPr>
        <p:spPr>
          <a:xfrm>
            <a:off x="3782332" y="1493558"/>
            <a:ext cx="1613808" cy="369332"/>
          </a:xfrm>
          <a:prstGeom prst="rect">
            <a:avLst/>
          </a:prstGeom>
          <a:noFill/>
        </p:spPr>
        <p:txBody>
          <a:bodyPr wrap="square" rtlCol="0">
            <a:spAutoFit/>
          </a:bodyPr>
          <a:lstStyle/>
          <a:p>
            <a:r>
              <a:rPr kumimoji="1" lang="en-US" altLang="zh-CN" dirty="0"/>
              <a:t>Hidden layer</a:t>
            </a:r>
            <a:endParaRPr kumimoji="1" lang="zh-CN" altLang="en-US" dirty="0"/>
          </a:p>
        </p:txBody>
      </p:sp>
      <p:sp>
        <p:nvSpPr>
          <p:cNvPr id="11" name="文本框 10">
            <a:extLst>
              <a:ext uri="{FF2B5EF4-FFF2-40B4-BE49-F238E27FC236}">
                <a16:creationId xmlns:a16="http://schemas.microsoft.com/office/drawing/2014/main" id="{115BC767-2261-BEA4-39B7-A0BBD5AC78BA}"/>
              </a:ext>
            </a:extLst>
          </p:cNvPr>
          <p:cNvSpPr txBox="1"/>
          <p:nvPr/>
        </p:nvSpPr>
        <p:spPr>
          <a:xfrm>
            <a:off x="5517696" y="1490521"/>
            <a:ext cx="1613808" cy="369332"/>
          </a:xfrm>
          <a:prstGeom prst="rect">
            <a:avLst/>
          </a:prstGeom>
          <a:noFill/>
        </p:spPr>
        <p:txBody>
          <a:bodyPr wrap="square" rtlCol="0">
            <a:spAutoFit/>
          </a:bodyPr>
          <a:lstStyle/>
          <a:p>
            <a:r>
              <a:rPr kumimoji="1" lang="en-US" altLang="zh-CN" dirty="0"/>
              <a:t>Output layer</a:t>
            </a:r>
            <a:endParaRPr kumimoji="1" lang="zh-CN" altLang="en-US" dirty="0"/>
          </a:p>
        </p:txBody>
      </p:sp>
    </p:spTree>
    <p:custDataLst>
      <p:tags r:id="rId1"/>
    </p:custDataLst>
    <p:extLst>
      <p:ext uri="{BB962C8B-B14F-4D97-AF65-F5344CB8AC3E}">
        <p14:creationId xmlns:p14="http://schemas.microsoft.com/office/powerpoint/2010/main" val="299743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 altLang="zh-CN" dirty="0"/>
              <a:t>Contribution Distribution: Solved?</a:t>
            </a:r>
            <a:endParaRPr lang="zh-CN" altLang="en-US" dirty="0"/>
          </a:p>
        </p:txBody>
      </p:sp>
      <p:sp>
        <p:nvSpPr>
          <p:cNvPr id="3" name="内容占位符 2"/>
          <p:cNvSpPr>
            <a:spLocks noGrp="1"/>
          </p:cNvSpPr>
          <p:nvPr>
            <p:ph idx="1"/>
          </p:nvPr>
        </p:nvSpPr>
        <p:spPr/>
        <p:txBody>
          <a:bodyPr/>
          <a:lstStyle/>
          <a:p>
            <a:r>
              <a:rPr lang="en-US" altLang="zh-CN" dirty="0">
                <a:latin typeface="Arial" panose="020B0604020202020204" pitchFamily="34" charset="0"/>
              </a:rPr>
              <a:t>Partial Derivative</a:t>
            </a:r>
            <a:endParaRPr lang="zh-CN" altLang="en-US" dirty="0">
              <a:latin typeface="Arial" panose="020B0604020202020204" pitchFamily="34" charset="0"/>
            </a:endParaRPr>
          </a:p>
          <a:p>
            <a:pPr marL="0" indent="0" eaLnBrk="1" fontAlgn="auto" hangingPunct="1">
              <a:spcBef>
                <a:spcPts val="0"/>
              </a:spcBef>
              <a:spcAft>
                <a:spcPts val="0"/>
              </a:spcAft>
              <a:buClrTx/>
              <a:buSzTx/>
              <a:buNone/>
              <a:defRPr/>
            </a:pPr>
            <a:endParaRPr lang="zh-CN" altLang="en-US" sz="1800" kern="0" dirty="0">
              <a:solidFill>
                <a:sysClr val="windowText" lastClr="000000"/>
              </a:solidFill>
            </a:endParaRPr>
          </a:p>
          <a:p>
            <a:endParaRPr lang="en-US" altLang="zh-CN" dirty="0"/>
          </a:p>
          <a:p>
            <a:endParaRPr lang="en-US" altLang="zh-CN" dirty="0"/>
          </a:p>
          <a:p>
            <a:endParaRPr lang="en-US" altLang="zh-CN" dirty="0"/>
          </a:p>
          <a:p>
            <a:endParaRPr lang="en-US" altLang="zh-CN" dirty="0"/>
          </a:p>
          <a:p>
            <a:r>
              <a:rPr lang="en-US" altLang="zh-CN" dirty="0">
                <a:latin typeface="Arial" panose="020B0604020202020204" pitchFamily="34" charset="0"/>
              </a:rPr>
              <a:t>Contribution</a:t>
            </a:r>
          </a:p>
          <a:p>
            <a:pPr marL="0" indent="0">
              <a:buNone/>
            </a:pPr>
            <a:endParaRPr lang="en-US" altLang="zh-CN" dirty="0"/>
          </a:p>
          <a:p>
            <a:endParaRPr lang="zh-CN" altLang="en-US" dirty="0"/>
          </a:p>
        </p:txBody>
      </p:sp>
      <p:pic>
        <p:nvPicPr>
          <p:cNvPr id="5124" name="Picture 4" descr="âderivativeâçå¾çæç´¢ç»æ"/>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191000" y="1524001"/>
            <a:ext cx="3810000" cy="246235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文本框 6"/>
              <p:cNvSpPr txBox="1"/>
              <p:nvPr/>
            </p:nvSpPr>
            <p:spPr>
              <a:xfrm>
                <a:off x="4207330" y="4775783"/>
                <a:ext cx="3605924" cy="6685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i="1" kern="0" smtClean="0">
                              <a:solidFill>
                                <a:sysClr val="windowText" lastClr="000000"/>
                              </a:solidFill>
                              <a:latin typeface="Cambria Math" panose="02040503050406030204" pitchFamily="18" charset="0"/>
                              <a:ea typeface="Cambria Math" panose="02040503050406030204" pitchFamily="18" charset="0"/>
                            </a:rPr>
                          </m:ctrlPr>
                        </m:fPr>
                        <m:num>
                          <m:r>
                            <a:rPr lang="zh-CN" altLang="en-US" i="1" kern="0">
                              <a:solidFill>
                                <a:sysClr val="windowText" lastClr="000000"/>
                              </a:solidFill>
                              <a:latin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𝑦</m:t>
                          </m:r>
                        </m:num>
                        <m:den>
                          <m:r>
                            <a:rPr lang="zh-CN" altLang="en-US" i="1" kern="0">
                              <a:solidFill>
                                <a:sysClr val="windowText" lastClr="000000"/>
                              </a:solidFill>
                              <a:latin typeface="Cambria Math" panose="02040503050406030204" pitchFamily="18" charset="0"/>
                            </a:rPr>
                            <m:t>𝜕</m:t>
                          </m:r>
                          <m:sSup>
                            <m:sSupPr>
                              <m:ctrlPr>
                                <a:rPr lang="en-US" altLang="zh-CN" b="0" i="1" kern="0" smtClean="0">
                                  <a:solidFill>
                                    <a:sysClr val="windowText" lastClr="000000"/>
                                  </a:solidFill>
                                  <a:latin typeface="Cambria Math" panose="02040503050406030204" pitchFamily="18" charset="0"/>
                                  <a:ea typeface="Cambria Math" panose="02040503050406030204" pitchFamily="18" charset="0"/>
                                </a:rPr>
                              </m:ctrlPr>
                            </m:sSupPr>
                            <m:e>
                              <m:r>
                                <a:rPr lang="en-US" altLang="zh-CN" i="1" kern="0">
                                  <a:solidFill>
                                    <a:sysClr val="windowText" lastClr="000000"/>
                                  </a:solidFill>
                                  <a:latin typeface="Cambria Math" panose="02040503050406030204" pitchFamily="18" charset="0"/>
                                  <a:ea typeface="Cambria Math" panose="02040503050406030204" pitchFamily="18" charset="0"/>
                                </a:rPr>
                                <m:t>𝑊</m:t>
                              </m:r>
                            </m:e>
                            <m:sup>
                              <m:r>
                                <a:rPr lang="en-US" altLang="zh-CN" b="0" i="1" kern="0" smtClean="0">
                                  <a:solidFill>
                                    <a:sysClr val="windowText" lastClr="000000"/>
                                  </a:solidFill>
                                  <a:latin typeface="Cambria Math" panose="02040503050406030204" pitchFamily="18" charset="0"/>
                                  <a:ea typeface="Cambria Math" panose="02040503050406030204" pitchFamily="18" charset="0"/>
                                </a:rPr>
                                <m:t>(</m:t>
                              </m:r>
                              <m:r>
                                <a:rPr lang="en-US" altLang="zh-CN" b="0" i="1" kern="0" smtClean="0">
                                  <a:solidFill>
                                    <a:sysClr val="windowText" lastClr="000000"/>
                                  </a:solidFill>
                                  <a:latin typeface="Cambria Math" panose="02040503050406030204" pitchFamily="18" charset="0"/>
                                  <a:ea typeface="Cambria Math" panose="02040503050406030204" pitchFamily="18" charset="0"/>
                                </a:rPr>
                                <m:t>𝑙</m:t>
                              </m:r>
                              <m:r>
                                <a:rPr lang="en-US" altLang="zh-CN" b="0" i="1" kern="0" smtClean="0">
                                  <a:solidFill>
                                    <a:sysClr val="windowText" lastClr="000000"/>
                                  </a:solidFill>
                                  <a:latin typeface="Cambria Math" panose="02040503050406030204" pitchFamily="18" charset="0"/>
                                  <a:ea typeface="Cambria Math" panose="02040503050406030204" pitchFamily="18" charset="0"/>
                                </a:rPr>
                                <m:t>)</m:t>
                              </m:r>
                            </m:sup>
                          </m:sSup>
                        </m:den>
                      </m:f>
                      <m:r>
                        <a:rPr lang="en-US" altLang="zh-CN" i="1" kern="0">
                          <a:solidFill>
                            <a:sysClr val="windowText" lastClr="000000"/>
                          </a:solidFill>
                          <a:latin typeface="Cambria Math" panose="02040503050406030204" pitchFamily="18" charset="0"/>
                          <a:ea typeface="Cambria Math" panose="02040503050406030204" pitchFamily="18" charset="0"/>
                        </a:rPr>
                        <m:t>=</m:t>
                      </m:r>
                      <m:f>
                        <m:fPr>
                          <m:ctrlPr>
                            <a:rPr lang="en-US" altLang="zh-CN" i="1" kern="0">
                              <a:solidFill>
                                <a:sysClr val="windowText" lastClr="000000"/>
                              </a:solidFill>
                              <a:latin typeface="Cambria Math" panose="02040503050406030204" pitchFamily="18" charset="0"/>
                              <a:ea typeface="Cambria Math" panose="02040503050406030204" pitchFamily="18" charset="0"/>
                            </a:rPr>
                          </m:ctrlPr>
                        </m:fPr>
                        <m:num>
                          <m:r>
                            <a:rPr lang="en-US" altLang="zh-CN" i="1" kern="0">
                              <a:solidFill>
                                <a:sysClr val="windowText" lastClr="000000"/>
                              </a:solidFill>
                              <a:latin typeface="Cambria Math" panose="02040503050406030204" pitchFamily="18" charset="0"/>
                              <a:ea typeface="Cambria Math" panose="02040503050406030204" pitchFamily="18" charset="0"/>
                            </a:rPr>
                            <m:t>𝑦</m:t>
                          </m:r>
                          <m:d>
                            <m:dPr>
                              <m:ctrlPr>
                                <a:rPr lang="en-US" altLang="zh-CN" i="1" kern="0">
                                  <a:solidFill>
                                    <a:sysClr val="windowText" lastClr="000000"/>
                                  </a:solidFill>
                                  <a:latin typeface="Cambria Math" panose="02040503050406030204" pitchFamily="18" charset="0"/>
                                  <a:ea typeface="Cambria Math" panose="02040503050406030204" pitchFamily="18" charset="0"/>
                                </a:rPr>
                              </m:ctrlPr>
                            </m:dPr>
                            <m:e>
                              <m:sSup>
                                <m:sSupPr>
                                  <m:ctrlPr>
                                    <a:rPr lang="en-US" altLang="zh-CN" b="0" i="1" kern="0" smtClean="0">
                                      <a:solidFill>
                                        <a:sysClr val="windowText" lastClr="000000"/>
                                      </a:solidFill>
                                      <a:latin typeface="Cambria Math" panose="02040503050406030204" pitchFamily="18" charset="0"/>
                                      <a:ea typeface="Cambria Math" panose="02040503050406030204" pitchFamily="18" charset="0"/>
                                    </a:rPr>
                                  </m:ctrlPr>
                                </m:sSupPr>
                                <m:e>
                                  <m:r>
                                    <a:rPr lang="en-US" altLang="zh-CN" b="0" i="1" kern="0" smtClean="0">
                                      <a:solidFill>
                                        <a:sysClr val="windowText" lastClr="000000"/>
                                      </a:solidFill>
                                      <a:latin typeface="Cambria Math" panose="02040503050406030204" pitchFamily="18" charset="0"/>
                                      <a:ea typeface="Cambria Math" panose="02040503050406030204" pitchFamily="18" charset="0"/>
                                    </a:rPr>
                                    <m:t>𝑊</m:t>
                                  </m:r>
                                </m:e>
                                <m:sup>
                                  <m:r>
                                    <a:rPr lang="en-US" altLang="zh-CN" b="0" i="1" kern="0" smtClean="0">
                                      <a:solidFill>
                                        <a:sysClr val="windowText" lastClr="000000"/>
                                      </a:solidFill>
                                      <a:latin typeface="Cambria Math" panose="02040503050406030204" pitchFamily="18" charset="0"/>
                                      <a:ea typeface="Cambria Math" panose="02040503050406030204" pitchFamily="18" charset="0"/>
                                    </a:rPr>
                                    <m:t>(</m:t>
                                  </m:r>
                                  <m:r>
                                    <a:rPr lang="en-US" altLang="zh-CN" b="0" i="1" kern="0" smtClean="0">
                                      <a:solidFill>
                                        <a:sysClr val="windowText" lastClr="000000"/>
                                      </a:solidFill>
                                      <a:latin typeface="Cambria Math" panose="02040503050406030204" pitchFamily="18" charset="0"/>
                                      <a:ea typeface="Cambria Math" panose="02040503050406030204" pitchFamily="18" charset="0"/>
                                    </a:rPr>
                                    <m:t>𝑙</m:t>
                                  </m:r>
                                  <m:r>
                                    <a:rPr lang="en-US" altLang="zh-CN" b="0" i="1" kern="0" smtClean="0">
                                      <a:solidFill>
                                        <a:sysClr val="windowText" lastClr="000000"/>
                                      </a:solidFill>
                                      <a:latin typeface="Cambria Math" panose="02040503050406030204" pitchFamily="18" charset="0"/>
                                      <a:ea typeface="Cambria Math" panose="02040503050406030204" pitchFamily="18" charset="0"/>
                                    </a:rPr>
                                    <m:t>)</m:t>
                                  </m:r>
                                </m:sup>
                              </m:sSup>
                              <m:r>
                                <a:rPr lang="en-US" altLang="zh-CN" i="1" kern="0">
                                  <a:solidFill>
                                    <a:sysClr val="windowText" lastClr="000000"/>
                                  </a:solidFill>
                                  <a:latin typeface="Cambria Math" panose="02040503050406030204" pitchFamily="18" charset="0"/>
                                  <a:ea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𝑊</m:t>
                              </m:r>
                            </m:e>
                          </m:d>
                          <m:r>
                            <a:rPr lang="en-US" altLang="zh-CN" i="1" kern="0">
                              <a:solidFill>
                                <a:sysClr val="windowText" lastClr="000000"/>
                              </a:solidFill>
                              <a:latin typeface="Cambria Math" panose="02040503050406030204" pitchFamily="18" charset="0"/>
                              <a:ea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𝑦</m:t>
                          </m:r>
                          <m:r>
                            <a:rPr lang="en-US" altLang="zh-CN" i="1" kern="0">
                              <a:solidFill>
                                <a:sysClr val="windowText" lastClr="000000"/>
                              </a:solidFill>
                              <a:latin typeface="Cambria Math" panose="02040503050406030204" pitchFamily="18" charset="0"/>
                              <a:ea typeface="Cambria Math" panose="02040503050406030204" pitchFamily="18" charset="0"/>
                            </a:rPr>
                            <m:t>(</m:t>
                          </m:r>
                          <m:sSup>
                            <m:sSupPr>
                              <m:ctrlPr>
                                <a:rPr lang="en-US" altLang="zh-CN" i="1" kern="0">
                                  <a:solidFill>
                                    <a:sysClr val="windowText" lastClr="000000"/>
                                  </a:solidFill>
                                  <a:latin typeface="Cambria Math" panose="02040503050406030204" pitchFamily="18" charset="0"/>
                                  <a:ea typeface="Cambria Math" panose="02040503050406030204" pitchFamily="18" charset="0"/>
                                </a:rPr>
                              </m:ctrlPr>
                            </m:sSupPr>
                            <m:e>
                              <m:r>
                                <a:rPr lang="en-US" altLang="zh-CN" i="1" kern="0">
                                  <a:solidFill>
                                    <a:sysClr val="windowText" lastClr="000000"/>
                                  </a:solidFill>
                                  <a:latin typeface="Cambria Math" panose="02040503050406030204" pitchFamily="18" charset="0"/>
                                  <a:ea typeface="Cambria Math" panose="02040503050406030204" pitchFamily="18" charset="0"/>
                                </a:rPr>
                                <m:t>𝑊</m:t>
                              </m:r>
                            </m:e>
                            <m:sup>
                              <m:r>
                                <a:rPr lang="en-US" altLang="zh-CN" i="1" kern="0">
                                  <a:solidFill>
                                    <a:sysClr val="windowText" lastClr="000000"/>
                                  </a:solidFill>
                                  <a:latin typeface="Cambria Math" panose="02040503050406030204" pitchFamily="18" charset="0"/>
                                  <a:ea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𝑙</m:t>
                              </m:r>
                              <m:r>
                                <a:rPr lang="en-US" altLang="zh-CN" i="1" kern="0">
                                  <a:solidFill>
                                    <a:sysClr val="windowText" lastClr="000000"/>
                                  </a:solidFill>
                                  <a:latin typeface="Cambria Math" panose="02040503050406030204" pitchFamily="18" charset="0"/>
                                  <a:ea typeface="Cambria Math" panose="02040503050406030204" pitchFamily="18" charset="0"/>
                                </a:rPr>
                                <m:t>)</m:t>
                              </m:r>
                            </m:sup>
                          </m:sSup>
                          <m:r>
                            <a:rPr lang="en-US" altLang="zh-CN" i="1" kern="0">
                              <a:solidFill>
                                <a:sysClr val="windowText" lastClr="000000"/>
                              </a:solidFill>
                              <a:latin typeface="Cambria Math" panose="02040503050406030204" pitchFamily="18" charset="0"/>
                              <a:ea typeface="Cambria Math" panose="02040503050406030204" pitchFamily="18" charset="0"/>
                            </a:rPr>
                            <m:t>)</m:t>
                          </m:r>
                        </m:num>
                        <m:den>
                          <m:r>
                            <a:rPr lang="en-US" altLang="zh-CN" i="1" kern="0">
                              <a:solidFill>
                                <a:sysClr val="windowText" lastClr="000000"/>
                              </a:solidFill>
                              <a:latin typeface="Cambria Math" panose="02040503050406030204" pitchFamily="18" charset="0"/>
                              <a:ea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𝑊</m:t>
                          </m:r>
                        </m:den>
                      </m:f>
                    </m:oMath>
                  </m:oMathPara>
                </a14:m>
                <a:endParaRPr lang="zh-CN" altLang="en-US" i="1" dirty="0">
                  <a:latin typeface="Cambria Math" panose="02040503050406030204" pitchFamily="18" charset="0"/>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4207330" y="4775783"/>
                <a:ext cx="3605924" cy="668581"/>
              </a:xfrm>
              <a:prstGeom prst="rect">
                <a:avLst/>
              </a:prstGeom>
              <a:blipFill>
                <a:blip r:embed="rId4"/>
                <a:stretch>
                  <a:fillRect b="-3704"/>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E361FB11-C287-4111-8616-17CA6312A0C4}"/>
              </a:ext>
            </a:extLst>
          </p:cNvPr>
          <p:cNvSpPr/>
          <p:nvPr/>
        </p:nvSpPr>
        <p:spPr>
          <a:xfrm>
            <a:off x="3124200" y="5715000"/>
            <a:ext cx="6743700" cy="646331"/>
          </a:xfrm>
          <a:prstGeom prst="rect">
            <a:avLst/>
          </a:prstGeom>
        </p:spPr>
        <p:txBody>
          <a:bodyPr wrap="square">
            <a:spAutoFit/>
          </a:bodyPr>
          <a:lstStyle/>
          <a:p>
            <a:r>
              <a:rPr lang="en" altLang="zh-CN" b="0" i="0" dirty="0">
                <a:solidFill>
                  <a:srgbClr val="FF0000"/>
                </a:solidFill>
                <a:effectLst/>
                <a:latin typeface="Arial" panose="020B0604020202020204" pitchFamily="34" charset="0"/>
              </a:rPr>
              <a:t>Neural network is not deep learning naturally, but deep learning is neural network naturally.</a:t>
            </a:r>
            <a:endParaRPr lang="zh-CN" altLang="en-US" dirty="0">
              <a:solidFill>
                <a:srgbClr val="FF0000"/>
              </a:solidFill>
            </a:endParaRPr>
          </a:p>
        </p:txBody>
      </p:sp>
    </p:spTree>
    <p:custDataLst>
      <p:tags r:id="rId1"/>
    </p:custDataLst>
    <p:extLst>
      <p:ext uri="{BB962C8B-B14F-4D97-AF65-F5344CB8AC3E}">
        <p14:creationId xmlns:p14="http://schemas.microsoft.com/office/powerpoint/2010/main" val="336583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fade">
                                      <p:cBhvr>
                                        <p:cTn id="12" dur="500"/>
                                        <p:tgtEl>
                                          <p:spTgt spid="3">
                                            <p:txEl>
                                              <p:pRg st="6" end="6"/>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en-US" altLang="zh-CN" dirty="0"/>
              <a:t>1.7</a:t>
            </a:r>
            <a:r>
              <a:rPr lang="zh-CN" altLang="en-US" dirty="0"/>
              <a:t> </a:t>
            </a:r>
            <a:r>
              <a:rPr lang="en" altLang="zh-CN" dirty="0"/>
              <a:t>Development History of ML</a:t>
            </a:r>
            <a:endParaRPr lang="en-US" altLang="zh-CN" dirty="0"/>
          </a:p>
        </p:txBody>
      </p:sp>
    </p:spTree>
    <p:extLst>
      <p:ext uri="{BB962C8B-B14F-4D97-AF65-F5344CB8AC3E}">
        <p14:creationId xmlns:p14="http://schemas.microsoft.com/office/powerpoint/2010/main" val="5503965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History of Neural Networks (NNs)</a:t>
            </a:r>
            <a:endParaRPr lang="zh-CN" altLang="en-US" dirty="0"/>
          </a:p>
        </p:txBody>
      </p:sp>
      <p:sp>
        <p:nvSpPr>
          <p:cNvPr id="3" name="内容占位符 2"/>
          <p:cNvSpPr>
            <a:spLocks noGrp="1"/>
          </p:cNvSpPr>
          <p:nvPr>
            <p:ph idx="1"/>
          </p:nvPr>
        </p:nvSpPr>
        <p:spPr/>
        <p:txBody>
          <a:bodyPr/>
          <a:lstStyle/>
          <a:p>
            <a:r>
              <a:rPr lang="en" altLang="zh-CN" dirty="0">
                <a:latin typeface="Arial" panose="020B0604020202020204" pitchFamily="34" charset="0"/>
              </a:rPr>
              <a:t>Development of NN has roughly gone through five stages</a:t>
            </a:r>
          </a:p>
          <a:p>
            <a:r>
              <a:rPr lang="en-US" altLang="zh-CN" dirty="0">
                <a:latin typeface="Arial" panose="020B0604020202020204" pitchFamily="34" charset="0"/>
              </a:rPr>
              <a:t>First stage: model presentation</a:t>
            </a:r>
          </a:p>
          <a:p>
            <a:pPr lvl="1"/>
            <a:r>
              <a:rPr lang="en-US" altLang="zh-CN" sz="2600" dirty="0">
                <a:latin typeface="Arial" panose="020B0604020202020204" pitchFamily="34" charset="0"/>
                <a:cs typeface="Arial" panose="020B0604020202020204" pitchFamily="34" charset="0"/>
              </a:rPr>
              <a:t>In 1943, </a:t>
            </a:r>
            <a:r>
              <a:rPr lang="en" altLang="zh-CN" sz="2600" b="0" i="0" dirty="0">
                <a:solidFill>
                  <a:srgbClr val="333333"/>
                </a:solidFill>
                <a:effectLst/>
                <a:latin typeface="Arial" panose="020B0604020202020204" pitchFamily="34" charset="0"/>
                <a:cs typeface="Arial" panose="020B0604020202020204" pitchFamily="34" charset="0"/>
              </a:rPr>
              <a:t>psychologist </a:t>
            </a:r>
            <a:r>
              <a:rPr lang="en" altLang="zh-CN" sz="2600" b="0" i="0" dirty="0">
                <a:solidFill>
                  <a:srgbClr val="FF0000"/>
                </a:solidFill>
                <a:effectLst/>
                <a:latin typeface="Arial" panose="020B0604020202020204" pitchFamily="34" charset="0"/>
                <a:cs typeface="Arial" panose="020B0604020202020204" pitchFamily="34" charset="0"/>
              </a:rPr>
              <a:t>Warren McCulloch </a:t>
            </a:r>
            <a:r>
              <a:rPr lang="en" altLang="zh-CN" sz="2600" b="0" i="0" dirty="0">
                <a:solidFill>
                  <a:srgbClr val="333333"/>
                </a:solidFill>
                <a:effectLst/>
                <a:latin typeface="Arial" panose="020B0604020202020204" pitchFamily="34" charset="0"/>
                <a:cs typeface="Arial" panose="020B0604020202020204" pitchFamily="34" charset="0"/>
              </a:rPr>
              <a:t>and mathematician </a:t>
            </a:r>
            <a:r>
              <a:rPr lang="en" altLang="zh-CN" sz="2600" b="0" i="0" dirty="0">
                <a:solidFill>
                  <a:srgbClr val="FF0000"/>
                </a:solidFill>
                <a:effectLst/>
                <a:latin typeface="Arial" panose="020B0604020202020204" pitchFamily="34" charset="0"/>
                <a:cs typeface="Arial" panose="020B0604020202020204" pitchFamily="34" charset="0"/>
              </a:rPr>
              <a:t>Walter Pitts </a:t>
            </a:r>
            <a:r>
              <a:rPr lang="en" altLang="zh-CN" sz="2600" b="0" i="0" dirty="0">
                <a:solidFill>
                  <a:srgbClr val="333333"/>
                </a:solidFill>
                <a:effectLst/>
                <a:latin typeface="Arial" panose="020B0604020202020204" pitchFamily="34" charset="0"/>
                <a:cs typeface="Arial" panose="020B0604020202020204" pitchFamily="34" charset="0"/>
              </a:rPr>
              <a:t>first described an idealized ANN, constructed a calculation mechanism based on simple logical operations (MP model)</a:t>
            </a:r>
          </a:p>
          <a:p>
            <a:pPr lvl="1"/>
            <a:r>
              <a:rPr lang="en" altLang="zh-CN" sz="2600" dirty="0">
                <a:solidFill>
                  <a:srgbClr val="333333"/>
                </a:solidFill>
                <a:latin typeface="Arial" panose="020B0604020202020204" pitchFamily="34" charset="0"/>
                <a:cs typeface="Arial" panose="020B0604020202020204" pitchFamily="34" charset="0"/>
              </a:rPr>
              <a:t>In 1948, </a:t>
            </a:r>
            <a:r>
              <a:rPr lang="en" altLang="zh-CN" sz="2600" dirty="0">
                <a:solidFill>
                  <a:srgbClr val="FF0000"/>
                </a:solidFill>
                <a:latin typeface="Arial" panose="020B0604020202020204" pitchFamily="34" charset="0"/>
                <a:cs typeface="Arial" panose="020B0604020202020204" pitchFamily="34" charset="0"/>
              </a:rPr>
              <a:t>Turing</a:t>
            </a:r>
            <a:r>
              <a:rPr lang="en" altLang="zh-CN" sz="2600" dirty="0">
                <a:solidFill>
                  <a:srgbClr val="333333"/>
                </a:solidFill>
                <a:latin typeface="Arial" panose="020B0604020202020204" pitchFamily="34" charset="0"/>
                <a:cs typeface="Arial" panose="020B0604020202020204" pitchFamily="34" charset="0"/>
              </a:rPr>
              <a:t> described a “B-type Turing Machine” (</a:t>
            </a:r>
            <a:r>
              <a:rPr lang="en-US" altLang="zh-CN" sz="2600" dirty="0">
                <a:latin typeface="Arial" panose="020B0604020202020204" pitchFamily="34" charset="0"/>
                <a:cs typeface="Arial" panose="020B0604020202020204" pitchFamily="34" charset="0"/>
              </a:rPr>
              <a:t>Hebb Learning)</a:t>
            </a:r>
          </a:p>
          <a:p>
            <a:pPr lvl="1"/>
            <a:r>
              <a:rPr lang="en-US" altLang="zh-CN" sz="2600" dirty="0">
                <a:latin typeface="Arial" panose="020B0604020202020204" pitchFamily="34" charset="0"/>
                <a:cs typeface="Arial" panose="020B0604020202020204" pitchFamily="34" charset="0"/>
              </a:rPr>
              <a:t>In 1951, McCulloch and Pitts’ student </a:t>
            </a:r>
            <a:r>
              <a:rPr lang="en-US" altLang="zh-CN" sz="2600" dirty="0">
                <a:solidFill>
                  <a:srgbClr val="FF0000"/>
                </a:solidFill>
                <a:latin typeface="Arial" panose="020B0604020202020204" pitchFamily="34" charset="0"/>
                <a:cs typeface="Arial" panose="020B0604020202020204" pitchFamily="34" charset="0"/>
              </a:rPr>
              <a:t>Marvin Minsky</a:t>
            </a:r>
            <a:r>
              <a:rPr lang="en-US" altLang="zh-CN" sz="2600" dirty="0">
                <a:latin typeface="Arial" panose="020B0604020202020204" pitchFamily="34" charset="0"/>
                <a:cs typeface="Arial" panose="020B0604020202020204" pitchFamily="34" charset="0"/>
              </a:rPr>
              <a:t> built the first NN machine called SNARC.</a:t>
            </a:r>
          </a:p>
          <a:p>
            <a:pPr lvl="1"/>
            <a:r>
              <a:rPr lang="en-US" altLang="zh-CN" sz="2600" dirty="0">
                <a:latin typeface="Arial" panose="020B0604020202020204" pitchFamily="34" charset="0"/>
                <a:cs typeface="Arial" panose="020B0604020202020204" pitchFamily="34" charset="0"/>
              </a:rPr>
              <a:t>In 1958, </a:t>
            </a:r>
            <a:r>
              <a:rPr lang="en" altLang="zh-CN" sz="2600" b="0" i="0" dirty="0">
                <a:solidFill>
                  <a:srgbClr val="FF0000"/>
                </a:solidFill>
                <a:effectLst/>
                <a:latin typeface="Arial" panose="020B0604020202020204" pitchFamily="34" charset="0"/>
                <a:cs typeface="Arial" panose="020B0604020202020204" pitchFamily="34" charset="0"/>
              </a:rPr>
              <a:t>Rosenblatt</a:t>
            </a:r>
            <a:r>
              <a:rPr lang="en" altLang="zh-CN" sz="2600" b="0" i="0" dirty="0">
                <a:solidFill>
                  <a:srgbClr val="333333"/>
                </a:solidFill>
                <a:effectLst/>
                <a:latin typeface="Arial" panose="020B0604020202020204" pitchFamily="34" charset="0"/>
                <a:cs typeface="Arial" panose="020B0604020202020204" pitchFamily="34" charset="0"/>
              </a:rPr>
              <a:t> first proposed a NN model that can simulate human perception, and called it “Perceptron”, and proposed a learning algorithm that is close to human learning process (iteration, trial and error).</a:t>
            </a:r>
            <a:endParaRPr lang="en-US" altLang="zh-CN" sz="2600" dirty="0">
              <a:latin typeface="Arial" panose="020B0604020202020204" pitchFamily="34" charset="0"/>
              <a:cs typeface="Arial" panose="020B0604020202020204" pitchFamily="34" charset="0"/>
            </a:endParaRPr>
          </a:p>
          <a:p>
            <a:pPr lvl="1"/>
            <a:endParaRPr lang="en-US" altLang="zh-CN" dirty="0">
              <a:latin typeface="Arial" panose="020B0604020202020204" pitchFamily="34" charset="0"/>
            </a:endParaRPr>
          </a:p>
          <a:p>
            <a:pPr lvl="1"/>
            <a:endParaRPr lang="en-US" altLang="zh-CN" dirty="0"/>
          </a:p>
        </p:txBody>
      </p:sp>
    </p:spTree>
    <p:extLst>
      <p:ext uri="{BB962C8B-B14F-4D97-AF65-F5344CB8AC3E}">
        <p14:creationId xmlns:p14="http://schemas.microsoft.com/office/powerpoint/2010/main" val="13178113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History of Neural Networks (NNs)</a:t>
            </a:r>
            <a:endParaRPr lang="zh-CN" altLang="en-US" dirty="0"/>
          </a:p>
        </p:txBody>
      </p:sp>
      <p:sp>
        <p:nvSpPr>
          <p:cNvPr id="3" name="内容占位符 2"/>
          <p:cNvSpPr>
            <a:spLocks noGrp="1"/>
          </p:cNvSpPr>
          <p:nvPr>
            <p:ph idx="1"/>
          </p:nvPr>
        </p:nvSpPr>
        <p:spPr/>
        <p:txBody>
          <a:bodyPr/>
          <a:lstStyle/>
          <a:p>
            <a:r>
              <a:rPr lang="en-US" altLang="zh-CN" dirty="0">
                <a:latin typeface="Arial" panose="020B0604020202020204" pitchFamily="34" charset="0"/>
              </a:rPr>
              <a:t>Second stage: ice age (</a:t>
            </a:r>
            <a:r>
              <a:rPr lang="zh-CN" altLang="en-US" dirty="0">
                <a:latin typeface="Arial" panose="020B0604020202020204" pitchFamily="34" charset="0"/>
              </a:rPr>
              <a:t>冰河期</a:t>
            </a:r>
            <a:r>
              <a:rPr lang="en-US" altLang="zh-CN" dirty="0">
                <a:latin typeface="Arial" panose="020B0604020202020204" pitchFamily="34" charset="0"/>
              </a:rPr>
              <a:t>)</a:t>
            </a:r>
          </a:p>
          <a:p>
            <a:pPr lvl="1"/>
            <a:r>
              <a:rPr lang="en" altLang="zh-CN" sz="2600" b="0" i="0" dirty="0">
                <a:solidFill>
                  <a:srgbClr val="333333"/>
                </a:solidFill>
                <a:effectLst/>
                <a:latin typeface="Arial" panose="020B0604020202020204" pitchFamily="34" charset="0"/>
              </a:rPr>
              <a:t>In 1969, </a:t>
            </a:r>
            <a:r>
              <a:rPr lang="en" altLang="zh-CN" sz="2600" b="0" i="0" dirty="0">
                <a:solidFill>
                  <a:srgbClr val="FF0000"/>
                </a:solidFill>
                <a:effectLst/>
                <a:latin typeface="Arial" panose="020B0604020202020204" pitchFamily="34" charset="0"/>
              </a:rPr>
              <a:t>Marvin Minsky</a:t>
            </a:r>
            <a:r>
              <a:rPr lang="en" altLang="zh-CN" sz="2600" b="0" i="0" dirty="0">
                <a:solidFill>
                  <a:srgbClr val="333333"/>
                </a:solidFill>
                <a:effectLst/>
                <a:latin typeface="Arial" panose="020B0604020202020204" pitchFamily="34" charset="0"/>
              </a:rPr>
              <a:t> published "Perceptron”: </a:t>
            </a:r>
            <a:r>
              <a:rPr lang="en" altLang="zh-CN" sz="2600" dirty="0">
                <a:solidFill>
                  <a:srgbClr val="333333"/>
                </a:solidFill>
                <a:latin typeface="Arial" panose="020B0604020202020204" pitchFamily="34" charset="0"/>
              </a:rPr>
              <a:t>NN </a:t>
            </a:r>
            <a:r>
              <a:rPr lang="en" altLang="zh-CN" sz="2600" b="0" i="0" dirty="0">
                <a:solidFill>
                  <a:srgbClr val="333333"/>
                </a:solidFill>
                <a:effectLst/>
                <a:latin typeface="Arial" panose="020B0604020202020204" pitchFamily="34" charset="0"/>
              </a:rPr>
              <a:t>were put into limbo directly, which led to the "ice age" of NN for more than ten years. They found two key problems of neural network:</a:t>
            </a:r>
          </a:p>
          <a:p>
            <a:pPr lvl="2"/>
            <a:r>
              <a:rPr lang="en-US" altLang="zh-CN" dirty="0">
                <a:latin typeface="Arial" panose="020B0604020202020204" pitchFamily="34" charset="0"/>
              </a:rPr>
              <a:t>The basic perceptron cannot handle XOR loops.</a:t>
            </a:r>
          </a:p>
          <a:p>
            <a:pPr lvl="2"/>
            <a:r>
              <a:rPr lang="en-US" altLang="zh-CN" dirty="0">
                <a:latin typeface="Arial" panose="020B0604020202020204" pitchFamily="34" charset="0"/>
              </a:rPr>
              <a:t>Computers are not capable enough to handle the long calculation time required by large-scale NNs.</a:t>
            </a:r>
          </a:p>
          <a:p>
            <a:pPr lvl="1"/>
            <a:r>
              <a:rPr lang="en-US" altLang="zh-CN" sz="2600" dirty="0">
                <a:latin typeface="Arial" panose="020B0604020202020204" pitchFamily="34" charset="0"/>
              </a:rPr>
              <a:t>In 1974, </a:t>
            </a:r>
            <a:r>
              <a:rPr lang="en-US" altLang="zh-CN" sz="2600" dirty="0">
                <a:solidFill>
                  <a:srgbClr val="FF0000"/>
                </a:solidFill>
                <a:latin typeface="Arial" panose="020B0604020202020204" pitchFamily="34" charset="0"/>
              </a:rPr>
              <a:t>Paul </a:t>
            </a:r>
            <a:r>
              <a:rPr lang="en-US" altLang="zh-CN" sz="2600" dirty="0" err="1">
                <a:solidFill>
                  <a:srgbClr val="FF0000"/>
                </a:solidFill>
                <a:latin typeface="Arial" panose="020B0604020202020204" pitchFamily="34" charset="0"/>
              </a:rPr>
              <a:t>Webos</a:t>
            </a:r>
            <a:r>
              <a:rPr lang="en-US" altLang="zh-CN" sz="2600" dirty="0">
                <a:solidFill>
                  <a:srgbClr val="FF0000"/>
                </a:solidFill>
                <a:latin typeface="Arial" panose="020B0604020202020204" pitchFamily="34" charset="0"/>
              </a:rPr>
              <a:t> </a:t>
            </a:r>
            <a:r>
              <a:rPr lang="en-US" altLang="zh-CN" sz="2600" dirty="0">
                <a:latin typeface="Arial" panose="020B0604020202020204" pitchFamily="34" charset="0"/>
              </a:rPr>
              <a:t>(Harvard Uni.) invented the back propagation (BP) algorithm, but it was not paid due attention at that time.</a:t>
            </a:r>
          </a:p>
          <a:p>
            <a:pPr lvl="1"/>
            <a:r>
              <a:rPr lang="en-US" altLang="zh-CN" dirty="0">
                <a:latin typeface="Arial" panose="020B0604020202020204" pitchFamily="34" charset="0"/>
              </a:rPr>
              <a:t>In 1980, </a:t>
            </a:r>
            <a:r>
              <a:rPr lang="en" altLang="zh-CN" b="0" i="0" dirty="0" err="1">
                <a:solidFill>
                  <a:srgbClr val="FF0000"/>
                </a:solidFill>
                <a:effectLst/>
                <a:latin typeface="Arial" panose="020B0604020202020204" pitchFamily="34" charset="0"/>
              </a:rPr>
              <a:t>Kunihiko</a:t>
            </a:r>
            <a:r>
              <a:rPr lang="en" altLang="zh-CN" b="0" i="0" dirty="0">
                <a:solidFill>
                  <a:srgbClr val="FF0000"/>
                </a:solidFill>
                <a:effectLst/>
                <a:latin typeface="Arial" panose="020B0604020202020204" pitchFamily="34" charset="0"/>
              </a:rPr>
              <a:t> Fukushima </a:t>
            </a:r>
            <a:r>
              <a:rPr lang="en"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福岛邦彦</a:t>
            </a:r>
            <a:r>
              <a:rPr lang="en-US" altLang="zh-CN" b="0" i="0" dirty="0">
                <a:solidFill>
                  <a:srgbClr val="333333"/>
                </a:solidFill>
                <a:effectLst/>
                <a:latin typeface="Arial" panose="020B0604020202020204" pitchFamily="34" charset="0"/>
              </a:rPr>
              <a:t>) </a:t>
            </a:r>
            <a:r>
              <a:rPr lang="en" altLang="zh-CN" b="0" i="0" dirty="0">
                <a:solidFill>
                  <a:srgbClr val="333333"/>
                </a:solidFill>
                <a:effectLst/>
                <a:latin typeface="Arial" panose="020B0604020202020204" pitchFamily="34" charset="0"/>
              </a:rPr>
              <a:t>proposed a multi-layer neural network with convolution and sub-sampling operations: </a:t>
            </a:r>
            <a:r>
              <a:rPr lang="en" altLang="zh-CN" b="0" i="0" dirty="0" err="1">
                <a:solidFill>
                  <a:srgbClr val="333333"/>
                </a:solidFill>
                <a:effectLst/>
                <a:latin typeface="Arial" panose="020B0604020202020204" pitchFamily="34" charset="0"/>
              </a:rPr>
              <a:t>Neocognitron</a:t>
            </a:r>
            <a:r>
              <a:rPr lang="en" altLang="zh-CN" b="0" i="0" dirty="0">
                <a:solidFill>
                  <a:srgbClr val="333333"/>
                </a:solidFill>
                <a:effectLst/>
                <a:latin typeface="Arial" panose="020B0604020202020204" pitchFamily="34" charset="0"/>
              </a:rPr>
              <a:t> (</a:t>
            </a:r>
            <a:r>
              <a:rPr lang="zh-CN" altLang="en" b="0" i="0" dirty="0">
                <a:solidFill>
                  <a:srgbClr val="333333"/>
                </a:solidFill>
                <a:effectLst/>
                <a:latin typeface="Arial" panose="020B0604020202020204" pitchFamily="34" charset="0"/>
              </a:rPr>
              <a:t>新</a:t>
            </a:r>
            <a:r>
              <a:rPr lang="zh-CN" altLang="en-US" b="0" i="0" dirty="0">
                <a:solidFill>
                  <a:srgbClr val="333333"/>
                </a:solidFill>
                <a:effectLst/>
                <a:latin typeface="Arial" panose="020B0604020202020204" pitchFamily="34" charset="0"/>
              </a:rPr>
              <a:t>智机</a:t>
            </a:r>
            <a:r>
              <a:rPr lang="en-US" altLang="zh-CN" b="0" i="0" dirty="0">
                <a:solidFill>
                  <a:srgbClr val="333333"/>
                </a:solidFill>
                <a:effectLst/>
                <a:latin typeface="Arial" panose="020B0604020202020204" pitchFamily="34" charset="0"/>
              </a:rPr>
              <a:t>)</a:t>
            </a:r>
            <a:r>
              <a:rPr lang="en" altLang="zh-CN" b="0" i="0" dirty="0">
                <a:solidFill>
                  <a:srgbClr val="333333"/>
                </a:solidFill>
                <a:effectLst/>
                <a:latin typeface="Arial" panose="020B0604020202020204" pitchFamily="34" charset="0"/>
              </a:rPr>
              <a:t>.</a:t>
            </a:r>
            <a:endParaRPr lang="en-US" altLang="zh-CN" dirty="0">
              <a:latin typeface="Arial" panose="020B0604020202020204" pitchFamily="34" charset="0"/>
            </a:endParaRPr>
          </a:p>
          <a:p>
            <a:pPr lvl="1"/>
            <a:endParaRPr lang="en-US" altLang="zh-CN" dirty="0">
              <a:latin typeface="Arial" panose="020B0604020202020204" pitchFamily="34" charset="0"/>
            </a:endParaRPr>
          </a:p>
        </p:txBody>
      </p:sp>
    </p:spTree>
    <p:extLst>
      <p:ext uri="{BB962C8B-B14F-4D97-AF65-F5344CB8AC3E}">
        <p14:creationId xmlns:p14="http://schemas.microsoft.com/office/powerpoint/2010/main" val="20617637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History of Neural Networks (NNs)</a:t>
            </a:r>
            <a:endParaRPr lang="zh-CN" altLang="en-US" dirty="0"/>
          </a:p>
        </p:txBody>
      </p:sp>
      <p:sp>
        <p:nvSpPr>
          <p:cNvPr id="3" name="内容占位符 2"/>
          <p:cNvSpPr>
            <a:spLocks noGrp="1"/>
          </p:cNvSpPr>
          <p:nvPr>
            <p:ph idx="1"/>
          </p:nvPr>
        </p:nvSpPr>
        <p:spPr/>
        <p:txBody>
          <a:bodyPr/>
          <a:lstStyle/>
          <a:p>
            <a:r>
              <a:rPr lang="en-US" altLang="zh-CN" dirty="0">
                <a:latin typeface="Arial" panose="020B0604020202020204" pitchFamily="34" charset="0"/>
              </a:rPr>
              <a:t>Third stage: revival caused by BP algorithm</a:t>
            </a:r>
          </a:p>
          <a:p>
            <a:pPr lvl="1"/>
            <a:r>
              <a:rPr lang="en" altLang="zh-CN" b="0" i="0" dirty="0">
                <a:solidFill>
                  <a:srgbClr val="333333"/>
                </a:solidFill>
                <a:effectLst/>
                <a:latin typeface="Arial" panose="020B0604020202020204" pitchFamily="34" charset="0"/>
                <a:cs typeface="Arial" panose="020B0604020202020204" pitchFamily="34" charset="0"/>
              </a:rPr>
              <a:t>In 1983, physicist </a:t>
            </a:r>
            <a:r>
              <a:rPr lang="en" altLang="zh-CN" b="0" i="0" dirty="0">
                <a:solidFill>
                  <a:srgbClr val="FF0000"/>
                </a:solidFill>
                <a:effectLst/>
                <a:latin typeface="Arial" panose="020B0604020202020204" pitchFamily="34" charset="0"/>
                <a:cs typeface="Arial" panose="020B0604020202020204" pitchFamily="34" charset="0"/>
              </a:rPr>
              <a:t>John Hopfield </a:t>
            </a:r>
            <a:r>
              <a:rPr lang="en" altLang="zh-CN" b="0" i="0" dirty="0">
                <a:solidFill>
                  <a:srgbClr val="333333"/>
                </a:solidFill>
                <a:effectLst/>
                <a:latin typeface="Arial" panose="020B0604020202020204" pitchFamily="34" charset="0"/>
                <a:cs typeface="Arial" panose="020B0604020202020204" pitchFamily="34" charset="0"/>
              </a:rPr>
              <a:t>introduced the concept of energy function to</a:t>
            </a:r>
            <a:r>
              <a:rPr lang="zh-CN" altLang="en-US" b="0" i="0" dirty="0">
                <a:solidFill>
                  <a:srgbClr val="333333"/>
                </a:solidFill>
                <a:effectLst/>
                <a:latin typeface="Arial" panose="020B0604020202020204" pitchFamily="34" charset="0"/>
                <a:cs typeface="Arial" panose="020B0604020202020204" pitchFamily="34" charset="0"/>
              </a:rPr>
              <a:t> </a:t>
            </a:r>
            <a:r>
              <a:rPr lang="en-US" altLang="zh-CN" b="0" i="0" dirty="0">
                <a:solidFill>
                  <a:srgbClr val="333333"/>
                </a:solidFill>
                <a:effectLst/>
                <a:latin typeface="Arial" panose="020B0604020202020204" pitchFamily="34" charset="0"/>
                <a:cs typeface="Arial" panose="020B0604020202020204" pitchFamily="34" charset="0"/>
              </a:rPr>
              <a:t>NN</a:t>
            </a:r>
            <a:r>
              <a:rPr lang="en" altLang="zh-CN" b="0" i="0" dirty="0">
                <a:solidFill>
                  <a:srgbClr val="333333"/>
                </a:solidFill>
                <a:effectLst/>
                <a:latin typeface="Arial" panose="020B0604020202020204" pitchFamily="34" charset="0"/>
                <a:cs typeface="Arial" panose="020B0604020202020204" pitchFamily="34" charset="0"/>
              </a:rPr>
              <a:t>, and proposed a network for associative memory and optimization calculation (Hopfield network), which obtained the best results at that time on the traveling salesman problem (TSP) and caused a sensation.</a:t>
            </a:r>
          </a:p>
          <a:p>
            <a:pPr lvl="1"/>
            <a:r>
              <a:rPr lang="en" altLang="zh-CN" b="0" i="0" dirty="0">
                <a:solidFill>
                  <a:srgbClr val="333333"/>
                </a:solidFill>
                <a:effectLst/>
                <a:latin typeface="Arial" panose="020B0604020202020204" pitchFamily="34" charset="0"/>
                <a:cs typeface="Arial" panose="020B0604020202020204" pitchFamily="34" charset="0"/>
              </a:rPr>
              <a:t>In 1984, </a:t>
            </a:r>
            <a:r>
              <a:rPr lang="en" altLang="zh-CN" b="0" i="0" dirty="0">
                <a:solidFill>
                  <a:srgbClr val="FF0000"/>
                </a:solidFill>
                <a:effectLst/>
                <a:latin typeface="Arial" panose="020B0604020202020204" pitchFamily="34" charset="0"/>
                <a:cs typeface="Arial" panose="020B0604020202020204" pitchFamily="34" charset="0"/>
              </a:rPr>
              <a:t>Geoffrey Hinton </a:t>
            </a:r>
            <a:r>
              <a:rPr lang="en" altLang="zh-CN" b="0" i="0" dirty="0">
                <a:solidFill>
                  <a:srgbClr val="333333"/>
                </a:solidFill>
                <a:effectLst/>
                <a:latin typeface="Arial" panose="020B0604020202020204" pitchFamily="34" charset="0"/>
                <a:cs typeface="Arial" panose="020B0604020202020204" pitchFamily="34" charset="0"/>
              </a:rPr>
              <a:t>proposed a randomized version of Hopfield network, namely Boltzmann machine.</a:t>
            </a:r>
            <a:endParaRPr lang="en" altLang="zh-CN" dirty="0">
              <a:solidFill>
                <a:srgbClr val="333333"/>
              </a:solidFill>
              <a:latin typeface="Arial" panose="020B0604020202020204" pitchFamily="34" charset="0"/>
              <a:cs typeface="Arial" panose="020B0604020202020204" pitchFamily="34" charset="0"/>
            </a:endParaRPr>
          </a:p>
          <a:p>
            <a:pPr lvl="1"/>
            <a:r>
              <a:rPr lang="en" altLang="zh-CN" b="0" i="0" dirty="0">
                <a:solidFill>
                  <a:srgbClr val="333333"/>
                </a:solidFill>
                <a:effectLst/>
                <a:latin typeface="Arial" panose="020B0604020202020204" pitchFamily="34" charset="0"/>
                <a:cs typeface="Arial" panose="020B0604020202020204" pitchFamily="34" charset="0"/>
              </a:rPr>
              <a:t>In 1986, </a:t>
            </a:r>
            <a:r>
              <a:rPr lang="en" altLang="zh-CN" b="0" i="0" dirty="0">
                <a:solidFill>
                  <a:srgbClr val="FF0000"/>
                </a:solidFill>
                <a:effectLst/>
                <a:latin typeface="Arial" panose="020B0604020202020204" pitchFamily="34" charset="0"/>
                <a:cs typeface="Arial" panose="020B0604020202020204" pitchFamily="34" charset="0"/>
              </a:rPr>
              <a:t>David </a:t>
            </a:r>
            <a:r>
              <a:rPr lang="en" altLang="zh-CN" b="0" i="0" dirty="0" err="1">
                <a:solidFill>
                  <a:srgbClr val="FF0000"/>
                </a:solidFill>
                <a:effectLst/>
                <a:latin typeface="Arial" panose="020B0604020202020204" pitchFamily="34" charset="0"/>
                <a:cs typeface="Arial" panose="020B0604020202020204" pitchFamily="34" charset="0"/>
              </a:rPr>
              <a:t>Rumelhart</a:t>
            </a:r>
            <a:r>
              <a:rPr lang="en" altLang="zh-CN" b="0" i="0" dirty="0">
                <a:solidFill>
                  <a:srgbClr val="FF0000"/>
                </a:solidFill>
                <a:effectLst/>
                <a:latin typeface="Arial" panose="020B0604020202020204" pitchFamily="34" charset="0"/>
                <a:cs typeface="Arial" panose="020B0604020202020204" pitchFamily="34" charset="0"/>
              </a:rPr>
              <a:t> </a:t>
            </a:r>
            <a:r>
              <a:rPr lang="en" altLang="zh-CN" b="0" i="0" dirty="0">
                <a:solidFill>
                  <a:srgbClr val="333333"/>
                </a:solidFill>
                <a:effectLst/>
                <a:latin typeface="Arial" panose="020B0604020202020204" pitchFamily="34" charset="0"/>
                <a:cs typeface="Arial" panose="020B0604020202020204" pitchFamily="34" charset="0"/>
              </a:rPr>
              <a:t>and </a:t>
            </a:r>
            <a:r>
              <a:rPr lang="en" altLang="zh-CN" b="0" i="0" dirty="0">
                <a:solidFill>
                  <a:srgbClr val="FF0000"/>
                </a:solidFill>
                <a:effectLst/>
                <a:latin typeface="Arial" panose="020B0604020202020204" pitchFamily="34" charset="0"/>
                <a:cs typeface="Arial" panose="020B0604020202020204" pitchFamily="34" charset="0"/>
              </a:rPr>
              <a:t>James McClelland </a:t>
            </a:r>
            <a:r>
              <a:rPr lang="en" altLang="zh-CN" b="0" i="0" dirty="0">
                <a:solidFill>
                  <a:srgbClr val="333333"/>
                </a:solidFill>
                <a:effectLst/>
                <a:latin typeface="Arial" panose="020B0604020202020204" pitchFamily="34" charset="0"/>
                <a:cs typeface="Arial" panose="020B0604020202020204" pitchFamily="34" charset="0"/>
              </a:rPr>
              <a:t>provided a comprehensive discussion on the application of connectionism in computer simulation of neural activities, and re-invented the BP</a:t>
            </a:r>
            <a:r>
              <a:rPr lang="zh-CN" altLang="en-US" b="0" i="0" dirty="0">
                <a:solidFill>
                  <a:srgbClr val="333333"/>
                </a:solidFill>
                <a:effectLst/>
                <a:latin typeface="Arial" panose="020B0604020202020204" pitchFamily="34" charset="0"/>
                <a:cs typeface="Arial" panose="020B0604020202020204" pitchFamily="34" charset="0"/>
              </a:rPr>
              <a:t> </a:t>
            </a:r>
            <a:r>
              <a:rPr lang="en" altLang="zh-CN" b="0" i="0" dirty="0">
                <a:solidFill>
                  <a:srgbClr val="333333"/>
                </a:solidFill>
                <a:effectLst/>
                <a:latin typeface="Arial" panose="020B0604020202020204" pitchFamily="34" charset="0"/>
                <a:cs typeface="Arial" panose="020B0604020202020204" pitchFamily="34" charset="0"/>
              </a:rPr>
              <a:t>algorithm.</a:t>
            </a:r>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17059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History of Neural Networks (NNs)</a:t>
            </a:r>
            <a:endParaRPr lang="zh-CN" altLang="en-US" dirty="0"/>
          </a:p>
        </p:txBody>
      </p:sp>
      <p:sp>
        <p:nvSpPr>
          <p:cNvPr id="3" name="内容占位符 2"/>
          <p:cNvSpPr>
            <a:spLocks noGrp="1"/>
          </p:cNvSpPr>
          <p:nvPr>
            <p:ph idx="1"/>
          </p:nvPr>
        </p:nvSpPr>
        <p:spPr/>
        <p:txBody>
          <a:bodyPr/>
          <a:lstStyle/>
          <a:p>
            <a:r>
              <a:rPr lang="en-US" altLang="zh-CN" dirty="0">
                <a:latin typeface="Arial" panose="020B0604020202020204" pitchFamily="34" charset="0"/>
              </a:rPr>
              <a:t>Third stage: revival caused by BP algorithm</a:t>
            </a:r>
          </a:p>
          <a:p>
            <a:pPr lvl="1"/>
            <a:r>
              <a:rPr lang="en" altLang="zh-CN" b="0" i="0" dirty="0">
                <a:solidFill>
                  <a:srgbClr val="333333"/>
                </a:solidFill>
                <a:effectLst/>
                <a:latin typeface="Arial" panose="020B0604020202020204" pitchFamily="34" charset="0"/>
              </a:rPr>
              <a:t>In 1986, </a:t>
            </a:r>
            <a:r>
              <a:rPr lang="en" altLang="zh-CN" b="0" i="0" dirty="0">
                <a:solidFill>
                  <a:srgbClr val="FF0000"/>
                </a:solidFill>
                <a:effectLst/>
                <a:latin typeface="Arial" panose="020B0604020202020204" pitchFamily="34" charset="0"/>
              </a:rPr>
              <a:t>Geoffrey Hinton </a:t>
            </a:r>
            <a:r>
              <a:rPr lang="en" altLang="zh-CN" b="0" i="0" dirty="0">
                <a:solidFill>
                  <a:srgbClr val="333333"/>
                </a:solidFill>
                <a:effectLst/>
                <a:latin typeface="Arial" panose="020B0604020202020204" pitchFamily="34" charset="0"/>
              </a:rPr>
              <a:t>and others will introduce the BP</a:t>
            </a:r>
            <a:r>
              <a:rPr lang="zh-CN" altLang="en-US" b="0" i="0" dirty="0">
                <a:solidFill>
                  <a:srgbClr val="333333"/>
                </a:solidFill>
                <a:effectLst/>
                <a:latin typeface="Arial" panose="020B0604020202020204" pitchFamily="34" charset="0"/>
              </a:rPr>
              <a:t> </a:t>
            </a:r>
            <a:r>
              <a:rPr lang="en" altLang="zh-CN" b="0" i="0" dirty="0">
                <a:solidFill>
                  <a:srgbClr val="333333"/>
                </a:solidFill>
                <a:effectLst/>
                <a:latin typeface="Arial" panose="020B0604020202020204" pitchFamily="34" charset="0"/>
              </a:rPr>
              <a:t>algorithm to the multilayer perceptron.</a:t>
            </a:r>
          </a:p>
          <a:p>
            <a:pPr lvl="1"/>
            <a:r>
              <a:rPr lang="en" altLang="zh-CN" b="0" i="0" dirty="0">
                <a:solidFill>
                  <a:srgbClr val="333333"/>
                </a:solidFill>
                <a:effectLst/>
                <a:latin typeface="Arial" panose="020B0604020202020204" pitchFamily="34" charset="0"/>
              </a:rPr>
              <a:t>In 1989, </a:t>
            </a:r>
            <a:r>
              <a:rPr lang="en" altLang="zh-CN" b="0" i="0" dirty="0">
                <a:solidFill>
                  <a:srgbClr val="FF0000"/>
                </a:solidFill>
                <a:effectLst/>
                <a:latin typeface="Arial" panose="020B0604020202020204" pitchFamily="34" charset="0"/>
              </a:rPr>
              <a:t>LeCun</a:t>
            </a:r>
            <a:r>
              <a:rPr lang="en" altLang="zh-CN" b="0" i="0" dirty="0">
                <a:solidFill>
                  <a:srgbClr val="333333"/>
                </a:solidFill>
                <a:effectLst/>
                <a:latin typeface="Arial" panose="020B0604020202020204" pitchFamily="34" charset="0"/>
              </a:rPr>
              <a:t> and others introduced the BP</a:t>
            </a:r>
            <a:r>
              <a:rPr lang="zh-CN" altLang="en-US" b="0" i="0" dirty="0">
                <a:solidFill>
                  <a:srgbClr val="333333"/>
                </a:solidFill>
                <a:effectLst/>
                <a:latin typeface="Arial" panose="020B0604020202020204" pitchFamily="34" charset="0"/>
              </a:rPr>
              <a:t> </a:t>
            </a:r>
            <a:r>
              <a:rPr lang="en" altLang="zh-CN" b="0" i="0" dirty="0">
                <a:solidFill>
                  <a:srgbClr val="333333"/>
                </a:solidFill>
                <a:effectLst/>
                <a:latin typeface="Arial" panose="020B0604020202020204" pitchFamily="34" charset="0"/>
              </a:rPr>
              <a:t>algorithm into convolutional neural networks</a:t>
            </a:r>
            <a:r>
              <a:rPr lang="zh-CN" altLang="en-US" b="0" i="0" dirty="0">
                <a:solidFill>
                  <a:srgbClr val="333333"/>
                </a:solidFill>
                <a:effectLst/>
                <a:latin typeface="Arial" panose="020B0604020202020204" pitchFamily="34" charset="0"/>
              </a:rPr>
              <a:t> </a:t>
            </a:r>
            <a:r>
              <a:rPr lang="en-US" altLang="zh-CN" b="0" i="0" dirty="0">
                <a:solidFill>
                  <a:srgbClr val="333333"/>
                </a:solidFill>
                <a:effectLst/>
                <a:latin typeface="Arial" panose="020B0604020202020204" pitchFamily="34" charset="0"/>
              </a:rPr>
              <a:t>(CNNs)</a:t>
            </a:r>
            <a:r>
              <a:rPr lang="en" altLang="zh-CN" b="0" i="0" dirty="0">
                <a:solidFill>
                  <a:srgbClr val="333333"/>
                </a:solidFill>
                <a:effectLst/>
                <a:latin typeface="Arial" panose="020B0604020202020204" pitchFamily="34" charset="0"/>
              </a:rPr>
              <a:t>, and achieved great success in handwritten numeral recognition.</a:t>
            </a:r>
            <a:endParaRPr lang="en-US" altLang="zh-CN" dirty="0">
              <a:latin typeface="Arial" panose="020B0604020202020204" pitchFamily="34" charset="0"/>
            </a:endParaRPr>
          </a:p>
        </p:txBody>
      </p:sp>
    </p:spTree>
    <p:extLst>
      <p:ext uri="{BB962C8B-B14F-4D97-AF65-F5344CB8AC3E}">
        <p14:creationId xmlns:p14="http://schemas.microsoft.com/office/powerpoint/2010/main" val="26151513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History of Neural Networks (NNs)</a:t>
            </a:r>
            <a:endParaRPr lang="zh-CN" altLang="en-US" dirty="0"/>
          </a:p>
        </p:txBody>
      </p:sp>
      <p:sp>
        <p:nvSpPr>
          <p:cNvPr id="3" name="内容占位符 2"/>
          <p:cNvSpPr>
            <a:spLocks noGrp="1"/>
          </p:cNvSpPr>
          <p:nvPr>
            <p:ph idx="1"/>
          </p:nvPr>
        </p:nvSpPr>
        <p:spPr/>
        <p:txBody>
          <a:bodyPr/>
          <a:lstStyle/>
          <a:p>
            <a:r>
              <a:rPr lang="en-US" altLang="zh-CN" dirty="0">
                <a:latin typeface="Arial" panose="020B0604020202020204" pitchFamily="34" charset="0"/>
              </a:rPr>
              <a:t>Fourth stage: the popularity is reduced</a:t>
            </a:r>
          </a:p>
          <a:p>
            <a:pPr lvl="1"/>
            <a:r>
              <a:rPr lang="en" altLang="zh-CN" b="0" i="0" dirty="0">
                <a:solidFill>
                  <a:srgbClr val="333333"/>
                </a:solidFill>
                <a:effectLst/>
                <a:latin typeface="Arial" panose="020B0604020202020204" pitchFamily="34" charset="0"/>
                <a:cs typeface="Arial" panose="020B0604020202020204" pitchFamily="34" charset="0"/>
              </a:rPr>
              <a:t>In the mid-1990s, statistical learning theory and machine learning model</a:t>
            </a:r>
            <a:r>
              <a:rPr lang="en-US" altLang="zh-CN" dirty="0">
                <a:solidFill>
                  <a:srgbClr val="333333"/>
                </a:solidFill>
                <a:latin typeface="Arial" panose="020B0604020202020204" pitchFamily="34" charset="0"/>
                <a:cs typeface="Arial" panose="020B0604020202020204" pitchFamily="34" charset="0"/>
              </a:rPr>
              <a:t>, such as</a:t>
            </a:r>
            <a:r>
              <a:rPr lang="en" altLang="zh-CN" b="0" i="0" dirty="0">
                <a:solidFill>
                  <a:srgbClr val="333333"/>
                </a:solidFill>
                <a:effectLst/>
                <a:latin typeface="Arial" panose="020B0604020202020204" pitchFamily="34" charset="0"/>
                <a:cs typeface="Arial" panose="020B0604020202020204" pitchFamily="34" charset="0"/>
              </a:rPr>
              <a:t> </a:t>
            </a:r>
            <a:r>
              <a:rPr lang="en" altLang="zh-CN" b="0" i="0" dirty="0">
                <a:solidFill>
                  <a:srgbClr val="FF0000"/>
                </a:solidFill>
                <a:effectLst/>
                <a:latin typeface="Arial" panose="020B0604020202020204" pitchFamily="34" charset="0"/>
                <a:cs typeface="Arial" panose="020B0604020202020204" pitchFamily="34" charset="0"/>
              </a:rPr>
              <a:t>support vector machine (SVM) </a:t>
            </a:r>
            <a:r>
              <a:rPr lang="en" altLang="zh-CN" b="0" i="0" dirty="0">
                <a:solidFill>
                  <a:srgbClr val="333333"/>
                </a:solidFill>
                <a:effectLst/>
                <a:latin typeface="Arial" panose="020B0604020202020204" pitchFamily="34" charset="0"/>
                <a:cs typeface="Arial" panose="020B0604020202020204" pitchFamily="34" charset="0"/>
              </a:rPr>
              <a:t>began to rise.</a:t>
            </a:r>
          </a:p>
          <a:p>
            <a:pPr marL="154484" lvl="1" indent="0">
              <a:buNone/>
            </a:pPr>
            <a:endParaRPr lang="en" altLang="zh-CN" b="0" i="0" dirty="0">
              <a:solidFill>
                <a:srgbClr val="333333"/>
              </a:solidFill>
              <a:effectLst/>
              <a:latin typeface="Arial" panose="020B0604020202020204" pitchFamily="34" charset="0"/>
              <a:cs typeface="Arial" panose="020B0604020202020204" pitchFamily="34" charset="0"/>
            </a:endParaRPr>
          </a:p>
          <a:p>
            <a:pPr marL="154484" lvl="1" indent="0">
              <a:buNone/>
            </a:pPr>
            <a:endParaRPr lang="en" altLang="zh-CN" b="0" i="0" dirty="0">
              <a:solidFill>
                <a:srgbClr val="333333"/>
              </a:solidFill>
              <a:effectLst/>
              <a:latin typeface="Arial" panose="020B0604020202020204" pitchFamily="34" charset="0"/>
              <a:cs typeface="Arial" panose="020B0604020202020204" pitchFamily="34" charset="0"/>
            </a:endParaRPr>
          </a:p>
          <a:p>
            <a:pPr lvl="1"/>
            <a:endParaRPr lang="en" altLang="zh-CN" b="0" i="0" dirty="0">
              <a:solidFill>
                <a:srgbClr val="333333"/>
              </a:solidFill>
              <a:effectLst/>
              <a:latin typeface="Arial" panose="020B0604020202020204" pitchFamily="34" charset="0"/>
            </a:endParaRPr>
          </a:p>
          <a:p>
            <a:pPr lvl="1"/>
            <a:r>
              <a:rPr lang="en" altLang="zh-CN" b="0" i="0" dirty="0">
                <a:solidFill>
                  <a:srgbClr val="333333"/>
                </a:solidFill>
                <a:effectLst/>
                <a:latin typeface="Arial" panose="020B0604020202020204" pitchFamily="34" charset="0"/>
              </a:rPr>
              <a:t>In contrast, the shortcomings of NNs, such as unclear theoretical basis, difficult optimization and poor interpretability, are more prominent, and the research of NNs has once again fallen into a low tide.</a:t>
            </a:r>
          </a:p>
          <a:p>
            <a:pPr lvl="1"/>
            <a:endParaRPr lang="en" altLang="zh-CN" b="0" i="0" dirty="0">
              <a:solidFill>
                <a:srgbClr val="333333"/>
              </a:solidFill>
              <a:effectLst/>
              <a:latin typeface="Arial" panose="020B0604020202020204" pitchFamily="34" charset="0"/>
              <a:cs typeface="Arial" panose="020B0604020202020204" pitchFamily="34" charset="0"/>
            </a:endParaRPr>
          </a:p>
          <a:p>
            <a:pPr lvl="1"/>
            <a:endParaRPr lang="en-US" altLang="zh-CN" dirty="0">
              <a:latin typeface="Arial" panose="020B0604020202020204" pitchFamily="34" charset="0"/>
              <a:cs typeface="Arial" panose="020B0604020202020204" pitchFamily="34" charset="0"/>
            </a:endParaRPr>
          </a:p>
        </p:txBody>
      </p:sp>
      <p:sp>
        <p:nvSpPr>
          <p:cNvPr id="4" name="文本框 3">
            <a:extLst>
              <a:ext uri="{FF2B5EF4-FFF2-40B4-BE49-F238E27FC236}">
                <a16:creationId xmlns:a16="http://schemas.microsoft.com/office/drawing/2014/main" id="{E47EB143-ABA9-EFFB-3883-A8D8C825AEAE}"/>
              </a:ext>
            </a:extLst>
          </p:cNvPr>
          <p:cNvSpPr txBox="1"/>
          <p:nvPr/>
        </p:nvSpPr>
        <p:spPr>
          <a:xfrm>
            <a:off x="2743200" y="2514600"/>
            <a:ext cx="6400800" cy="1200329"/>
          </a:xfrm>
          <a:prstGeom prst="rect">
            <a:avLst/>
          </a:prstGeom>
          <a:noFill/>
        </p:spPr>
        <p:txBody>
          <a:bodyPr wrap="square" rtlCol="0">
            <a:spAutoFit/>
          </a:bodyPr>
          <a:lstStyle/>
          <a:p>
            <a:r>
              <a:rPr kumimoji="1" lang="en-US" altLang="zh-CN" sz="2400" dirty="0"/>
              <a:t>This part, including statistical learning and ML (not including NN) are called “traditional</a:t>
            </a:r>
            <a:r>
              <a:rPr kumimoji="1" lang="zh-CN" altLang="en-US" sz="2400" dirty="0"/>
              <a:t> </a:t>
            </a:r>
            <a:r>
              <a:rPr kumimoji="1" lang="en-US" altLang="zh-CN" sz="2400" dirty="0"/>
              <a:t>ML”</a:t>
            </a:r>
          </a:p>
          <a:p>
            <a:r>
              <a:rPr kumimoji="1" lang="en-US" altLang="zh-CN" sz="2400" dirty="0"/>
              <a:t>This is the core content of this course</a:t>
            </a:r>
            <a:endParaRPr kumimoji="1" lang="zh-CN" altLang="en-US" sz="2400" dirty="0"/>
          </a:p>
        </p:txBody>
      </p:sp>
    </p:spTree>
    <p:extLst>
      <p:ext uri="{BB962C8B-B14F-4D97-AF65-F5344CB8AC3E}">
        <p14:creationId xmlns:p14="http://schemas.microsoft.com/office/powerpoint/2010/main" val="41390082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History of Neural Networks (NNs)</a:t>
            </a:r>
            <a:endParaRPr lang="zh-CN" altLang="en-US" dirty="0"/>
          </a:p>
        </p:txBody>
      </p:sp>
      <p:sp>
        <p:nvSpPr>
          <p:cNvPr id="3" name="内容占位符 2"/>
          <p:cNvSpPr>
            <a:spLocks noGrp="1"/>
          </p:cNvSpPr>
          <p:nvPr>
            <p:ph idx="1"/>
          </p:nvPr>
        </p:nvSpPr>
        <p:spPr/>
        <p:txBody>
          <a:bodyPr/>
          <a:lstStyle/>
          <a:p>
            <a:r>
              <a:rPr lang="en-US" altLang="zh-CN" dirty="0">
                <a:latin typeface="Arial" panose="020B0604020202020204" pitchFamily="34" charset="0"/>
              </a:rPr>
              <a:t>Fifth stage: the rise of deep learning</a:t>
            </a:r>
          </a:p>
          <a:p>
            <a:pPr lvl="1"/>
            <a:r>
              <a:rPr lang="en-US" altLang="zh-CN" sz="2600" dirty="0">
                <a:latin typeface="Arial" panose="020B0604020202020204" pitchFamily="34" charset="0"/>
                <a:cs typeface="Arial" panose="020B0604020202020204" pitchFamily="34" charset="0"/>
              </a:rPr>
              <a:t>In 2006, </a:t>
            </a:r>
            <a:r>
              <a:rPr lang="en" altLang="zh-CN" sz="2600" b="0" i="0" dirty="0">
                <a:solidFill>
                  <a:srgbClr val="333333"/>
                </a:solidFill>
                <a:effectLst/>
                <a:latin typeface="Arial" panose="020B0604020202020204" pitchFamily="34" charset="0"/>
                <a:cs typeface="Arial" panose="020B0604020202020204" pitchFamily="34" charset="0"/>
              </a:rPr>
              <a:t>Hinton and others found that multi-layer feedforward NNs (MLP) can be effectively learned by pre-training layer by layer and then fine-tuning with BP algorithm.</a:t>
            </a:r>
          </a:p>
          <a:p>
            <a:pPr lvl="2"/>
            <a:r>
              <a:rPr lang="en-US" altLang="zh-CN" dirty="0">
                <a:latin typeface="Arial" panose="020B0604020202020204" pitchFamily="34" charset="0"/>
                <a:cs typeface="Arial" panose="020B0604020202020204" pitchFamily="34" charset="0"/>
              </a:rPr>
              <a:t>Great success of deep NN in speech recognition and image classification.</a:t>
            </a:r>
          </a:p>
          <a:p>
            <a:pPr lvl="1"/>
            <a:r>
              <a:rPr lang="en" altLang="zh-CN" sz="2600" b="0" i="0" dirty="0">
                <a:solidFill>
                  <a:srgbClr val="333333"/>
                </a:solidFill>
                <a:effectLst/>
                <a:latin typeface="Arial" panose="020B0604020202020204" pitchFamily="34" charset="0"/>
                <a:cs typeface="Arial" panose="020B0604020202020204" pitchFamily="34" charset="0"/>
              </a:rPr>
              <a:t>In 2013, </a:t>
            </a:r>
            <a:r>
              <a:rPr lang="en" altLang="zh-CN" sz="2600" b="0" i="0" dirty="0" err="1">
                <a:solidFill>
                  <a:srgbClr val="333333"/>
                </a:solidFill>
                <a:effectLst/>
                <a:latin typeface="Arial" panose="020B0604020202020204" pitchFamily="34" charset="0"/>
                <a:cs typeface="Arial" panose="020B0604020202020204" pitchFamily="34" charset="0"/>
              </a:rPr>
              <a:t>AlexNet</a:t>
            </a:r>
            <a:r>
              <a:rPr lang="en" altLang="zh-CN" sz="2600" b="0" i="0" dirty="0">
                <a:solidFill>
                  <a:srgbClr val="333333"/>
                </a:solidFill>
                <a:effectLst/>
                <a:latin typeface="Arial" panose="020B0604020202020204" pitchFamily="34" charset="0"/>
                <a:cs typeface="Arial" panose="020B0604020202020204" pitchFamily="34" charset="0"/>
              </a:rPr>
              <a:t>: The first modern deep CNN was the beginning of a real breakthrough in image classification by deep learning.</a:t>
            </a:r>
          </a:p>
          <a:p>
            <a:pPr lvl="2"/>
            <a:r>
              <a:rPr lang="en" altLang="zh-CN" dirty="0" err="1">
                <a:latin typeface="Arial" panose="020B0604020202020204" pitchFamily="34" charset="0"/>
                <a:cs typeface="Arial" panose="020B0604020202020204" pitchFamily="34" charset="0"/>
              </a:rPr>
              <a:t>AlexNet</a:t>
            </a:r>
            <a:r>
              <a:rPr lang="en" altLang="zh-CN" dirty="0">
                <a:latin typeface="Arial" panose="020B0604020202020204" pitchFamily="34" charset="0"/>
                <a:cs typeface="Arial" panose="020B0604020202020204" pitchFamily="34" charset="0"/>
              </a:rPr>
              <a:t> uses many modern deep network technologies for the first time without pre-training and layer-by-layer training.</a:t>
            </a:r>
          </a:p>
          <a:p>
            <a:pPr lvl="2"/>
            <a:r>
              <a:rPr lang="en" altLang="zh-CN" dirty="0">
                <a:latin typeface="Arial" panose="020B0604020202020204" pitchFamily="34" charset="0"/>
                <a:cs typeface="Arial" panose="020B0604020202020204" pitchFamily="34" charset="0"/>
              </a:rPr>
              <a:t>With the large-scale parallel computing and popularity of GPU devices, the computing power of computers has been greatly improved. In addition, the scale of data available for ML is also growing. With the support of computing power and data scale, computers have been able to train large-scale ANNs.</a:t>
            </a:r>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627196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Revolution of deep learning</a:t>
            </a:r>
            <a:endParaRPr lang="zh-CN" altLang="en-US" dirty="0"/>
          </a:p>
        </p:txBody>
      </p:sp>
      <p:sp>
        <p:nvSpPr>
          <p:cNvPr id="3" name="内容占位符 2"/>
          <p:cNvSpPr>
            <a:spLocks noGrp="1"/>
          </p:cNvSpPr>
          <p:nvPr>
            <p:ph idx="1"/>
          </p:nvPr>
        </p:nvSpPr>
        <p:spPr/>
        <p:txBody>
          <a:bodyPr/>
          <a:lstStyle/>
          <a:p>
            <a:r>
              <a:rPr lang="en-US" altLang="zh-CN" dirty="0">
                <a:latin typeface="Arial" panose="020B0604020202020204" pitchFamily="34" charset="0"/>
              </a:rPr>
              <a:t>Artificial Intelligence (AI)</a:t>
            </a:r>
          </a:p>
          <a:p>
            <a:pPr lvl="1"/>
            <a:r>
              <a:rPr lang="en-US" altLang="zh-CN" dirty="0">
                <a:latin typeface="Arial" panose="020B0604020202020204" pitchFamily="34" charset="0"/>
                <a:cs typeface="Arial" panose="020B0604020202020204" pitchFamily="34" charset="0"/>
              </a:rPr>
              <a:t>Speech recognition: It can reduce the word error rate from 1/4 to 1/8.</a:t>
            </a:r>
          </a:p>
          <a:p>
            <a:pPr lvl="1"/>
            <a:r>
              <a:rPr lang="en-US" altLang="zh-CN" dirty="0">
                <a:latin typeface="Arial" panose="020B0604020202020204" pitchFamily="34" charset="0"/>
                <a:cs typeface="Arial" panose="020B0604020202020204" pitchFamily="34" charset="0"/>
              </a:rPr>
              <a:t>Computer vision: target recognition, image classification, etc.</a:t>
            </a:r>
          </a:p>
          <a:p>
            <a:pPr lvl="1"/>
            <a:r>
              <a:rPr lang="en-US" altLang="zh-CN" dirty="0">
                <a:latin typeface="Arial" panose="020B0604020202020204" pitchFamily="34" charset="0"/>
                <a:cs typeface="Arial" panose="020B0604020202020204" pitchFamily="34" charset="0"/>
              </a:rPr>
              <a:t>Natural language processing: distributed representation, machine translation, question answering, etc.</a:t>
            </a:r>
          </a:p>
          <a:p>
            <a:pPr lvl="1"/>
            <a:r>
              <a:rPr lang="en-US" altLang="zh-CN" dirty="0">
                <a:latin typeface="Arial" panose="020B0604020202020204" pitchFamily="34" charset="0"/>
                <a:cs typeface="Arial" panose="020B0604020202020204" pitchFamily="34" charset="0"/>
              </a:rPr>
              <a:t>Information retrieval and social network</a:t>
            </a:r>
          </a:p>
          <a:p>
            <a:r>
              <a:rPr lang="en-US" altLang="zh-CN" dirty="0">
                <a:latin typeface="Arial" panose="020B0604020202020204" pitchFamily="34" charset="0"/>
              </a:rPr>
              <a:t>Three Deep</a:t>
            </a:r>
            <a:r>
              <a:rPr lang="zh-CN" altLang="en-US" dirty="0">
                <a:latin typeface="Arial" panose="020B0604020202020204" pitchFamily="34" charset="0"/>
              </a:rPr>
              <a:t>：</a:t>
            </a:r>
            <a:endParaRPr lang="en-US" altLang="zh-CN" dirty="0">
              <a:latin typeface="Arial" panose="020B0604020202020204" pitchFamily="34" charset="0"/>
            </a:endParaRPr>
          </a:p>
          <a:p>
            <a:pPr lvl="1"/>
            <a:r>
              <a:rPr lang="en-US" altLang="zh-CN" dirty="0">
                <a:latin typeface="Arial" panose="020B0604020202020204" pitchFamily="34" charset="0"/>
                <a:cs typeface="Arial" panose="020B0604020202020204" pitchFamily="34" charset="0"/>
              </a:rPr>
              <a:t>Deep Blue</a:t>
            </a:r>
          </a:p>
          <a:p>
            <a:pPr lvl="1"/>
            <a:r>
              <a:rPr lang="en-US" altLang="zh-CN" dirty="0">
                <a:latin typeface="Arial" panose="020B0604020202020204" pitchFamily="34" charset="0"/>
                <a:cs typeface="Arial" panose="020B0604020202020204" pitchFamily="34" charset="0"/>
              </a:rPr>
              <a:t>Deep QA</a:t>
            </a:r>
          </a:p>
          <a:p>
            <a:pPr lvl="1"/>
            <a:r>
              <a:rPr lang="en-US" altLang="zh-CN" dirty="0">
                <a:latin typeface="Arial" panose="020B0604020202020204" pitchFamily="34" charset="0"/>
                <a:cs typeface="Arial" panose="020B0604020202020204" pitchFamily="34" charset="0"/>
              </a:rPr>
              <a:t>Deep Learning</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21426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Overview of ML Family</a:t>
            </a:r>
            <a:endParaRPr lang="zh-CN" altLang="en-US" dirty="0"/>
          </a:p>
        </p:txBody>
      </p:sp>
      <p:pic>
        <p:nvPicPr>
          <p:cNvPr id="3" name="图片 2"/>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133600" y="1152699"/>
            <a:ext cx="7772400" cy="5153455"/>
          </a:xfrm>
          <a:prstGeom prst="rect">
            <a:avLst/>
          </a:prstGeom>
        </p:spPr>
      </p:pic>
    </p:spTree>
    <p:extLst>
      <p:ext uri="{BB962C8B-B14F-4D97-AF65-F5344CB8AC3E}">
        <p14:creationId xmlns:p14="http://schemas.microsoft.com/office/powerpoint/2010/main" val="26710416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latin typeface="Arial" panose="020B0604020202020204" pitchFamily="34" charset="0"/>
              </a:rPr>
              <a:t>Toronto University</a:t>
            </a:r>
          </a:p>
          <a:p>
            <a:pPr lvl="1"/>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Hinton: PhD of Edinburgh University in 1975</a:t>
            </a:r>
          </a:p>
          <a:p>
            <a:r>
              <a:rPr lang="en-US" altLang="zh-CN" dirty="0">
                <a:latin typeface="Arial" panose="020B0604020202020204" pitchFamily="34" charset="0"/>
              </a:rPr>
              <a:t>NYU </a:t>
            </a:r>
          </a:p>
          <a:p>
            <a:pPr lvl="1"/>
            <a:r>
              <a:rPr lang="en-US" altLang="zh-CN" dirty="0" err="1">
                <a:latin typeface="Arial" panose="020B0604020202020204" pitchFamily="34" charset="0"/>
                <a:cs typeface="Arial" panose="020B0604020202020204" pitchFamily="34" charset="0"/>
              </a:rPr>
              <a:t>Lecun</a:t>
            </a:r>
            <a:r>
              <a:rPr lang="en-US" altLang="zh-CN" dirty="0">
                <a:latin typeface="Arial" panose="020B0604020202020204" pitchFamily="34" charset="0"/>
                <a:cs typeface="Arial" panose="020B0604020202020204" pitchFamily="34" charset="0"/>
              </a:rPr>
              <a:t> (Now Facebook): Hinton’s Postdoc in 1987</a:t>
            </a:r>
          </a:p>
          <a:p>
            <a:r>
              <a:rPr lang="en-US" altLang="zh-CN" dirty="0">
                <a:latin typeface="Arial" panose="020B0604020202020204" pitchFamily="34" charset="0"/>
              </a:rPr>
              <a:t>Montreal University</a:t>
            </a:r>
          </a:p>
          <a:p>
            <a:pPr lvl="1"/>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Bengio: M. Jordan’s Postdoc in 1991</a:t>
            </a:r>
          </a:p>
          <a:p>
            <a:r>
              <a:rPr lang="en-US" altLang="zh-CN" dirty="0">
                <a:latin typeface="Arial" panose="020B0604020202020204" pitchFamily="34" charset="0"/>
              </a:rPr>
              <a:t>IDSIA </a:t>
            </a:r>
          </a:p>
          <a:p>
            <a:pPr lvl="1"/>
            <a:r>
              <a:rPr lang="en-US" altLang="zh-CN" dirty="0">
                <a:latin typeface="Arial" panose="020B0604020202020204" pitchFamily="34" charset="0"/>
                <a:cs typeface="Arial" panose="020B0604020202020204" pitchFamily="34" charset="0"/>
              </a:rPr>
              <a:t>Jürgen </a:t>
            </a:r>
            <a:r>
              <a:rPr lang="en-US" altLang="zh-CN" dirty="0" err="1">
                <a:latin typeface="Arial" panose="020B0604020202020204" pitchFamily="34" charset="0"/>
                <a:cs typeface="Arial" panose="020B0604020202020204" pitchFamily="34" charset="0"/>
              </a:rPr>
              <a:t>Schmidhuber</a:t>
            </a:r>
            <a:endParaRPr lang="zh-CN" altLang="en-US" dirty="0">
              <a:latin typeface="Arial" panose="020B0604020202020204" pitchFamily="34" charset="0"/>
              <a:cs typeface="Arial" panose="020B0604020202020204" pitchFamily="34" charset="0"/>
            </a:endParaRPr>
          </a:p>
        </p:txBody>
      </p:sp>
      <p:sp>
        <p:nvSpPr>
          <p:cNvPr id="2" name="标题 1"/>
          <p:cNvSpPr>
            <a:spLocks noGrp="1"/>
          </p:cNvSpPr>
          <p:nvPr>
            <p:ph type="title"/>
          </p:nvPr>
        </p:nvSpPr>
        <p:spPr/>
        <p:txBody>
          <a:bodyPr/>
          <a:lstStyle/>
          <a:p>
            <a:r>
              <a:rPr lang="en-US" altLang="zh-CN" dirty="0"/>
              <a:t>Three carriages of Deep Learning</a:t>
            </a:r>
            <a:endParaRPr lang="zh-CN" altLang="en-US" dirty="0"/>
          </a:p>
        </p:txBody>
      </p:sp>
      <p:sp>
        <p:nvSpPr>
          <p:cNvPr id="7" name="矩形 6">
            <a:extLst>
              <a:ext uri="{FF2B5EF4-FFF2-40B4-BE49-F238E27FC236}">
                <a16:creationId xmlns:a16="http://schemas.microsoft.com/office/drawing/2014/main" id="{CFCD6B14-83E2-4B84-9E18-D5B1DC551F31}"/>
              </a:ext>
            </a:extLst>
          </p:cNvPr>
          <p:cNvSpPr/>
          <p:nvPr/>
        </p:nvSpPr>
        <p:spPr>
          <a:xfrm>
            <a:off x="8001000" y="4876800"/>
            <a:ext cx="2839303" cy="369332"/>
          </a:xfrm>
          <a:prstGeom prst="rect">
            <a:avLst/>
          </a:prstGeom>
        </p:spPr>
        <p:txBody>
          <a:bodyPr wrap="none">
            <a:spAutoFit/>
          </a:bodyPr>
          <a:lstStyle/>
          <a:p>
            <a:r>
              <a:rPr lang="en" altLang="zh-CN" b="0" i="0" dirty="0">
                <a:solidFill>
                  <a:srgbClr val="333333"/>
                </a:solidFill>
                <a:effectLst/>
                <a:latin typeface="Arial" panose="020B0604020202020204" pitchFamily="34" charset="0"/>
              </a:rPr>
              <a:t>2018 </a:t>
            </a:r>
            <a:r>
              <a:rPr lang="en" altLang="zh-CN" dirty="0">
                <a:solidFill>
                  <a:srgbClr val="333333"/>
                </a:solidFill>
              </a:rPr>
              <a:t>T</a:t>
            </a:r>
            <a:r>
              <a:rPr lang="en" altLang="zh-CN" b="0" i="0" dirty="0">
                <a:solidFill>
                  <a:srgbClr val="333333"/>
                </a:solidFill>
                <a:effectLst/>
                <a:latin typeface="Arial" panose="020B0604020202020204" pitchFamily="34" charset="0"/>
              </a:rPr>
              <a:t>uring award winner</a:t>
            </a:r>
            <a:endParaRPr lang="zh-CN" altLang="en-US" dirty="0"/>
          </a:p>
        </p:txBody>
      </p:sp>
      <p:sp>
        <p:nvSpPr>
          <p:cNvPr id="8" name="AutoShape 2" descr="“2018 turing award”的图片搜索结果">
            <a:extLst>
              <a:ext uri="{FF2B5EF4-FFF2-40B4-BE49-F238E27FC236}">
                <a16:creationId xmlns:a16="http://schemas.microsoft.com/office/drawing/2014/main" id="{27D3B689-9DEB-4676-AA44-149DE8B105F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2" name="Picture 4" descr="“2018 turing award aaai”的图片搜索结果">
            <a:extLst>
              <a:ext uri="{FF2B5EF4-FFF2-40B4-BE49-F238E27FC236}">
                <a16:creationId xmlns:a16="http://schemas.microsoft.com/office/drawing/2014/main" id="{0EE6DAAB-7A07-4928-9AC1-ED6D0604A1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9004" y="1947089"/>
            <a:ext cx="4724400" cy="2659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87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2018 turing award aaai”的图片搜索结果">
            <a:extLst>
              <a:ext uri="{FF2B5EF4-FFF2-40B4-BE49-F238E27FC236}">
                <a16:creationId xmlns:a16="http://schemas.microsoft.com/office/drawing/2014/main" id="{713B0968-4A23-4195-B68A-F8444732AC4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52438"/>
            <a:ext cx="12192000" cy="595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389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C4221B0-A67C-48A0-8B79-3CA71727C2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28254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Reference textbook (Chinese &amp; English)</a:t>
            </a:r>
            <a:endParaRPr lang="zh-CN" altLang="en-US" dirty="0"/>
          </a:p>
        </p:txBody>
      </p:sp>
      <p:sp>
        <p:nvSpPr>
          <p:cNvPr id="16" name="内容占位符 2">
            <a:extLst>
              <a:ext uri="{FF2B5EF4-FFF2-40B4-BE49-F238E27FC236}">
                <a16:creationId xmlns:a16="http://schemas.microsoft.com/office/drawing/2014/main" id="{4FD59394-1C1E-4ACB-9E93-AA35647CE5AD}"/>
              </a:ext>
            </a:extLst>
          </p:cNvPr>
          <p:cNvSpPr txBox="1">
            <a:spLocks/>
          </p:cNvSpPr>
          <p:nvPr/>
        </p:nvSpPr>
        <p:spPr bwMode="auto">
          <a:xfrm>
            <a:off x="533400" y="1046538"/>
            <a:ext cx="77724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endParaRPr lang="zh-CN" altLang="en-US" sz="2000" dirty="0"/>
          </a:p>
        </p:txBody>
      </p:sp>
      <p:pic>
        <p:nvPicPr>
          <p:cNvPr id="4" name="内容占位符 3">
            <a:extLst>
              <a:ext uri="{FF2B5EF4-FFF2-40B4-BE49-F238E27FC236}">
                <a16:creationId xmlns:a16="http://schemas.microsoft.com/office/drawing/2014/main" id="{A8C5D4B2-9F6A-CACA-6B2B-E90234C0CB97}"/>
              </a:ext>
            </a:extLst>
          </p:cNvPr>
          <p:cNvPicPr>
            <a:picLocks noChangeAspect="1"/>
          </p:cNvPicPr>
          <p:nvPr/>
        </p:nvPicPr>
        <p:blipFill>
          <a:blip r:embed="rId2"/>
          <a:stretch>
            <a:fillRect/>
          </a:stretch>
        </p:blipFill>
        <p:spPr>
          <a:xfrm>
            <a:off x="609600" y="1046538"/>
            <a:ext cx="3365500" cy="5092700"/>
          </a:xfrm>
          <a:prstGeom prst="rect">
            <a:avLst/>
          </a:prstGeom>
        </p:spPr>
      </p:pic>
      <p:pic>
        <p:nvPicPr>
          <p:cNvPr id="5" name="图片 4">
            <a:extLst>
              <a:ext uri="{FF2B5EF4-FFF2-40B4-BE49-F238E27FC236}">
                <a16:creationId xmlns:a16="http://schemas.microsoft.com/office/drawing/2014/main" id="{D6DE0FC7-468F-3674-4E8F-C9C2C1ABF37D}"/>
              </a:ext>
            </a:extLst>
          </p:cNvPr>
          <p:cNvPicPr>
            <a:picLocks noChangeAspect="1"/>
          </p:cNvPicPr>
          <p:nvPr/>
        </p:nvPicPr>
        <p:blipFill>
          <a:blip r:embed="rId3"/>
          <a:stretch>
            <a:fillRect/>
          </a:stretch>
        </p:blipFill>
        <p:spPr>
          <a:xfrm>
            <a:off x="4479421" y="1038655"/>
            <a:ext cx="3322057" cy="5090452"/>
          </a:xfrm>
          <a:prstGeom prst="rect">
            <a:avLst/>
          </a:prstGeom>
        </p:spPr>
      </p:pic>
      <p:pic>
        <p:nvPicPr>
          <p:cNvPr id="6" name="图片 5">
            <a:extLst>
              <a:ext uri="{FF2B5EF4-FFF2-40B4-BE49-F238E27FC236}">
                <a16:creationId xmlns:a16="http://schemas.microsoft.com/office/drawing/2014/main" id="{9ED2D515-AC5F-400E-DEBD-62B1CFCD0898}"/>
              </a:ext>
            </a:extLst>
          </p:cNvPr>
          <p:cNvPicPr>
            <a:picLocks noChangeAspect="1"/>
          </p:cNvPicPr>
          <p:nvPr/>
        </p:nvPicPr>
        <p:blipFill>
          <a:blip r:embed="rId4"/>
          <a:stretch>
            <a:fillRect/>
          </a:stretch>
        </p:blipFill>
        <p:spPr>
          <a:xfrm>
            <a:off x="8382000" y="944938"/>
            <a:ext cx="3200400" cy="5295900"/>
          </a:xfrm>
          <a:prstGeom prst="rect">
            <a:avLst/>
          </a:prstGeom>
        </p:spPr>
      </p:pic>
    </p:spTree>
    <p:extLst>
      <p:ext uri="{BB962C8B-B14F-4D97-AF65-F5344CB8AC3E}">
        <p14:creationId xmlns:p14="http://schemas.microsoft.com/office/powerpoint/2010/main" val="342340012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4"/>
</p:tagLst>
</file>

<file path=ppt/tags/tag10.xml><?xml version="1.0" encoding="utf-8"?>
<p:tagLst xmlns:a="http://schemas.openxmlformats.org/drawingml/2006/main" xmlns:r="http://schemas.openxmlformats.org/officeDocument/2006/relationships" xmlns:p="http://schemas.openxmlformats.org/presentationml/2006/main">
  <p:tag name="TIMING" val="|7.8|28.2|10.5|1.7|81.6"/>
</p:tagLst>
</file>

<file path=ppt/tags/tag11.xml><?xml version="1.0" encoding="utf-8"?>
<p:tagLst xmlns:a="http://schemas.openxmlformats.org/drawingml/2006/main" xmlns:r="http://schemas.openxmlformats.org/officeDocument/2006/relationships" xmlns:p="http://schemas.openxmlformats.org/presentationml/2006/main">
  <p:tag name="TIMING" val="|29.1"/>
</p:tagLst>
</file>

<file path=ppt/tags/tag12.xml><?xml version="1.0" encoding="utf-8"?>
<p:tagLst xmlns:a="http://schemas.openxmlformats.org/drawingml/2006/main" xmlns:r="http://schemas.openxmlformats.org/officeDocument/2006/relationships" xmlns:p="http://schemas.openxmlformats.org/presentationml/2006/main">
  <p:tag name="TIMING" val="|54.6"/>
</p:tagLst>
</file>

<file path=ppt/tags/tag13.xml><?xml version="1.0" encoding="utf-8"?>
<p:tagLst xmlns:a="http://schemas.openxmlformats.org/drawingml/2006/main" xmlns:r="http://schemas.openxmlformats.org/officeDocument/2006/relationships" xmlns:p="http://schemas.openxmlformats.org/presentationml/2006/main">
  <p:tag name="TIMING" val="|60.6"/>
</p:tagLst>
</file>

<file path=ppt/tags/tag2.xml><?xml version="1.0" encoding="utf-8"?>
<p:tagLst xmlns:a="http://schemas.openxmlformats.org/drawingml/2006/main" xmlns:r="http://schemas.openxmlformats.org/officeDocument/2006/relationships" xmlns:p="http://schemas.openxmlformats.org/presentationml/2006/main">
  <p:tag name="TIMING" val="|51.2"/>
</p:tagLst>
</file>

<file path=ppt/tags/tag3.xml><?xml version="1.0" encoding="utf-8"?>
<p:tagLst xmlns:a="http://schemas.openxmlformats.org/drawingml/2006/main" xmlns:r="http://schemas.openxmlformats.org/officeDocument/2006/relationships" xmlns:p="http://schemas.openxmlformats.org/presentationml/2006/main">
  <p:tag name="TIMING" val="|50.9|30.5"/>
</p:tagLst>
</file>

<file path=ppt/tags/tag4.xml><?xml version="1.0" encoding="utf-8"?>
<p:tagLst xmlns:a="http://schemas.openxmlformats.org/drawingml/2006/main" xmlns:r="http://schemas.openxmlformats.org/officeDocument/2006/relationships" xmlns:p="http://schemas.openxmlformats.org/presentationml/2006/main">
  <p:tag name="TIMING" val="|8.1|7.5|16.3|7.2|1|15.7|3|24.9|1.4|0.5|0.3|8.7|6.9"/>
</p:tagLst>
</file>

<file path=ppt/tags/tag5.xml><?xml version="1.0" encoding="utf-8"?>
<p:tagLst xmlns:a="http://schemas.openxmlformats.org/drawingml/2006/main" xmlns:r="http://schemas.openxmlformats.org/officeDocument/2006/relationships" xmlns:p="http://schemas.openxmlformats.org/presentationml/2006/main">
  <p:tag name="TIMING" val="|91.2|33"/>
</p:tagLst>
</file>

<file path=ppt/tags/tag6.xml><?xml version="1.0" encoding="utf-8"?>
<p:tagLst xmlns:a="http://schemas.openxmlformats.org/drawingml/2006/main" xmlns:r="http://schemas.openxmlformats.org/officeDocument/2006/relationships" xmlns:p="http://schemas.openxmlformats.org/presentationml/2006/main">
  <p:tag name="TIMING" val="|22.1|2.3|1.5"/>
</p:tagLst>
</file>

<file path=ppt/tags/tag7.xml><?xml version="1.0" encoding="utf-8"?>
<p:tagLst xmlns:a="http://schemas.openxmlformats.org/drawingml/2006/main" xmlns:r="http://schemas.openxmlformats.org/officeDocument/2006/relationships" xmlns:p="http://schemas.openxmlformats.org/presentationml/2006/main">
  <p:tag name="TIMING" val="|20.9|30.3|4.9"/>
</p:tagLst>
</file>

<file path=ppt/tags/tag8.xml><?xml version="1.0" encoding="utf-8"?>
<p:tagLst xmlns:a="http://schemas.openxmlformats.org/drawingml/2006/main" xmlns:r="http://schemas.openxmlformats.org/officeDocument/2006/relationships" xmlns:p="http://schemas.openxmlformats.org/presentationml/2006/main">
  <p:tag name="TIMING" val="|34.5|17"/>
</p:tagLst>
</file>

<file path=ppt/tags/tag9.xml><?xml version="1.0" encoding="utf-8"?>
<p:tagLst xmlns:a="http://schemas.openxmlformats.org/drawingml/2006/main" xmlns:r="http://schemas.openxmlformats.org/officeDocument/2006/relationships" xmlns:p="http://schemas.openxmlformats.org/presentationml/2006/main">
  <p:tag name="TIMING" val="|15.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y">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myfont">
      <a:majorFont>
        <a:latin typeface="Helvetica"/>
        <a:ea typeface="微软雅黑"/>
        <a:cs typeface=""/>
      </a:majorFont>
      <a:minorFont>
        <a:latin typeface="Times New Roman"/>
        <a:ea typeface="华文楷体"/>
        <a:cs typeface=""/>
      </a:minorFont>
    </a:fontScheme>
    <a:fmtScheme name="质朴">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raClrSchemeLst/>
  <a:extLst>
    <a:ext uri="{05A4C25C-085E-4340-85A3-A5531E510DB2}">
      <thm15:themeFamily xmlns:thm15="http://schemas.microsoft.com/office/thememl/2012/main" name="my" id="{1B042AB1-EF8A-4915-9F38-6117E79ADC67}" vid="{B3B2D6D2-5722-443C-8BAE-6F7078B4CFF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my</Template>
  <TotalTime>27042</TotalTime>
  <Words>4584</Words>
  <Application>Microsoft Office PowerPoint</Application>
  <PresentationFormat>宽屏</PresentationFormat>
  <Paragraphs>588</Paragraphs>
  <Slides>82</Slides>
  <Notes>43</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82</vt:i4>
      </vt:variant>
    </vt:vector>
  </HeadingPairs>
  <TitlesOfParts>
    <vt:vector size="94" baseType="lpstr">
      <vt:lpstr>黑体</vt:lpstr>
      <vt:lpstr>华文楷体</vt:lpstr>
      <vt:lpstr>宋体</vt:lpstr>
      <vt:lpstr>Arial</vt:lpstr>
      <vt:lpstr>Calibri</vt:lpstr>
      <vt:lpstr>Cambria Math</vt:lpstr>
      <vt:lpstr>Helvetica</vt:lpstr>
      <vt:lpstr>Times New Roman</vt:lpstr>
      <vt:lpstr>Wingdings</vt:lpstr>
      <vt:lpstr>Wingdings 3</vt:lpstr>
      <vt:lpstr>my</vt:lpstr>
      <vt:lpstr>方程式</vt:lpstr>
      <vt:lpstr>DS4023（2025 Fall） Machine Learning Department of Computer Science Beijing Normal-Hong Kong Baptist University</vt:lpstr>
      <vt:lpstr>Course Information</vt:lpstr>
      <vt:lpstr>Jianxiong Guo (郭剑雄)</vt:lpstr>
      <vt:lpstr>Assessment Method</vt:lpstr>
      <vt:lpstr>Schedule</vt:lpstr>
      <vt:lpstr>Chapter 1: Introduction</vt:lpstr>
      <vt:lpstr>Course Objective</vt:lpstr>
      <vt:lpstr>Overview of ML Family</vt:lpstr>
      <vt:lpstr>Reference textbook (Chinese &amp; English)</vt:lpstr>
      <vt:lpstr>Recommended teaching materials</vt:lpstr>
      <vt:lpstr>Recommended Courses</vt:lpstr>
      <vt:lpstr>Recommended Materials</vt:lpstr>
      <vt:lpstr>Prepare Mathematical Knowledge</vt:lpstr>
      <vt:lpstr>Top Conferences</vt:lpstr>
      <vt:lpstr>Machine Learning Framework</vt:lpstr>
      <vt:lpstr>Deep Learning Framework</vt:lpstr>
      <vt:lpstr>PyTorch Installation and Usage</vt:lpstr>
      <vt:lpstr>1.1 Artificial Intelligence</vt:lpstr>
      <vt:lpstr>Turing Test</vt:lpstr>
      <vt:lpstr>Artificial Intelligence (AI)</vt:lpstr>
      <vt:lpstr>Artificial Intelligence</vt:lpstr>
      <vt:lpstr>Research Areas in AI</vt:lpstr>
      <vt:lpstr>Development History</vt:lpstr>
      <vt:lpstr>1.2 How to develop AI system</vt:lpstr>
      <vt:lpstr>How to develop an AI system?</vt:lpstr>
      <vt:lpstr>What’s the Rule?</vt:lpstr>
      <vt:lpstr>Machine Learning ≈ Construct a mapping function (rule)</vt:lpstr>
      <vt:lpstr>Mango ML</vt:lpstr>
      <vt:lpstr>Mango ML</vt:lpstr>
      <vt:lpstr>Mango ML</vt:lpstr>
      <vt:lpstr>How to develop an AI system?</vt:lpstr>
      <vt:lpstr>1.3 Representation Learning</vt:lpstr>
      <vt:lpstr>Machine Learning (ML)</vt:lpstr>
      <vt:lpstr>Semantic Gap: One of the Challenges of AI</vt:lpstr>
      <vt:lpstr>What is a good representation？</vt:lpstr>
      <vt:lpstr>Representation Form</vt:lpstr>
      <vt:lpstr>An example in life: Color</vt:lpstr>
      <vt:lpstr>Semantic Representation</vt:lpstr>
      <vt:lpstr>Word Embeddings</vt:lpstr>
      <vt:lpstr>Representation Learning</vt:lpstr>
      <vt:lpstr>Traditional Feature Extraction</vt:lpstr>
      <vt:lpstr>1.4 Machine Learning</vt:lpstr>
      <vt:lpstr>Machine Learning ≈ Construct a mapping function (rule)</vt:lpstr>
      <vt:lpstr>Why do we need ML?</vt:lpstr>
      <vt:lpstr>Definition of ML</vt:lpstr>
      <vt:lpstr>Definition of ML</vt:lpstr>
      <vt:lpstr>Example: Movie sale prediction</vt:lpstr>
      <vt:lpstr>Example: Stock Price Prediction</vt:lpstr>
      <vt:lpstr>Example: House Price Prediction</vt:lpstr>
      <vt:lpstr>Example: Handwritten Digit Recognition</vt:lpstr>
      <vt:lpstr>Example: Face Detection</vt:lpstr>
      <vt:lpstr>Example: Spam Detection</vt:lpstr>
      <vt:lpstr>Example: Image Clustering</vt:lpstr>
      <vt:lpstr>Example: AlphaGo</vt:lpstr>
      <vt:lpstr>Example: Anto-Driving</vt:lpstr>
      <vt:lpstr>ML Problem Summarization</vt:lpstr>
      <vt:lpstr>Typical Supervised Learning</vt:lpstr>
      <vt:lpstr>Typical Unsupervised Learning</vt:lpstr>
      <vt:lpstr>1.5 Deep Learning</vt:lpstr>
      <vt:lpstr>Representation Learning v.s. Deep Learning</vt:lpstr>
      <vt:lpstr>Deep Learning</vt:lpstr>
      <vt:lpstr>Representation Learning v.s. Deep Learning (End-to-End)</vt:lpstr>
      <vt:lpstr>Mathematical Description of Deep Learning</vt:lpstr>
      <vt:lpstr>1.6 Neural Networks</vt:lpstr>
      <vt:lpstr>Biological Neuron</vt:lpstr>
      <vt:lpstr>How to learn neural networks?</vt:lpstr>
      <vt:lpstr>Artificial Neuron</vt:lpstr>
      <vt:lpstr>Artificial Neural Networks (ANNs)</vt:lpstr>
      <vt:lpstr>Artificial Neural Networks (ANNs)</vt:lpstr>
      <vt:lpstr>神经网络</vt:lpstr>
      <vt:lpstr>Contribution Distribution: Solved?</vt:lpstr>
      <vt:lpstr>1.7 Development History of ML</vt:lpstr>
      <vt:lpstr>History of Neural Networks (NNs)</vt:lpstr>
      <vt:lpstr>History of Neural Networks (NNs)</vt:lpstr>
      <vt:lpstr>History of Neural Networks (NNs)</vt:lpstr>
      <vt:lpstr>History of Neural Networks (NNs)</vt:lpstr>
      <vt:lpstr>History of Neural Networks (NNs)</vt:lpstr>
      <vt:lpstr>History of Neural Networks (NNs)</vt:lpstr>
      <vt:lpstr>Revolution of deep learning</vt:lpstr>
      <vt:lpstr>Three carriages of Deep Learning</vt:lpstr>
      <vt:lpstr>PowerPoint 演示文稿</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文锐 潘</cp:lastModifiedBy>
  <cp:revision>2062</cp:revision>
  <dcterms:created xsi:type="dcterms:W3CDTF">2009-03-19T21:17:53Z</dcterms:created>
  <dcterms:modified xsi:type="dcterms:W3CDTF">2026-01-02T12:08:45Z</dcterms:modified>
</cp:coreProperties>
</file>